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Lst>
  <p:sldSz cx="18288000" cy="10287000"/>
  <p:notesSz cx="6858000" cy="9144000"/>
  <p:embeddedFontLst>
    <p:embeddedFont>
      <p:font typeface="Calibri" panose="020F0502020204030204" pitchFamily="34" charset="0"/>
      <p:regular r:id="rId52"/>
      <p:bold r:id="rId53"/>
      <p:italic r:id="rId54"/>
      <p:boldItalic r:id="rId55"/>
    </p:embeddedFont>
    <p:embeddedFont>
      <p:font typeface="Canva Sans Bold" panose="020B0604020202020204" charset="0"/>
      <p:regular r:id="rId56"/>
    </p:embeddedFont>
    <p:embeddedFont>
      <p:font typeface="Josefin Sans Bold" pitchFamily="2" charset="0"/>
      <p:regular r:id="rId57"/>
      <p:boldItalic r:id="rId58"/>
    </p:embeddedFont>
    <p:embeddedFont>
      <p:font typeface="Public Sans" panose="020B0604020202020204" charset="0"/>
      <p:regular r:id="rId59"/>
    </p:embeddedFont>
    <p:embeddedFont>
      <p:font typeface="Public Sans Bold"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svg"/><Relationship Id="rId7"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svg"/></Relationships>
</file>

<file path=ppt/slides/_rels/slide21.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7.sv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5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7.sv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60.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62.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58.sv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64.sv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1.sv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1.sv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1.sv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1.sv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1.sv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1.sv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4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3.svg"/><Relationship Id="rId7"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3.svg"/><Relationship Id="rId7" Type="http://schemas.openxmlformats.org/officeDocument/2006/relationships/image" Target="../media/image98.sv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37.sv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TextBox 2"/>
          <p:cNvSpPr txBox="1"/>
          <p:nvPr/>
        </p:nvSpPr>
        <p:spPr>
          <a:xfrm>
            <a:off x="3119746" y="3777574"/>
            <a:ext cx="12048507" cy="3387725"/>
          </a:xfrm>
          <a:prstGeom prst="rect">
            <a:avLst/>
          </a:prstGeom>
        </p:spPr>
        <p:txBody>
          <a:bodyPr lIns="0" tIns="0" rIns="0" bIns="0" rtlCol="0" anchor="t">
            <a:spAutoFit/>
          </a:bodyPr>
          <a:lstStyle/>
          <a:p>
            <a:pPr algn="ctr">
              <a:lnSpc>
                <a:spcPts val="8800"/>
              </a:lnSpc>
            </a:pPr>
            <a:r>
              <a:rPr lang="en-US" sz="8000" b="1">
                <a:solidFill>
                  <a:srgbClr val="405BBC"/>
                </a:solidFill>
                <a:latin typeface="Josefin Sans Bold"/>
                <a:ea typeface="Josefin Sans Bold"/>
                <a:cs typeface="Josefin Sans Bold"/>
                <a:sym typeface="Josefin Sans Bold"/>
              </a:rPr>
              <a:t>Ứng dụng Decision Tree </a:t>
            </a:r>
            <a:r>
              <a:rPr lang="en-US" sz="8000" b="1">
                <a:solidFill>
                  <a:srgbClr val="F88545"/>
                </a:solidFill>
                <a:latin typeface="Josefin Sans Bold"/>
                <a:ea typeface="Josefin Sans Bold"/>
                <a:cs typeface="Josefin Sans Bold"/>
                <a:sym typeface="Josefin Sans Bold"/>
              </a:rPr>
              <a:t>trong Phân tích dữ liệu với Python</a:t>
            </a:r>
          </a:p>
        </p:txBody>
      </p:sp>
      <p:sp>
        <p:nvSpPr>
          <p:cNvPr id="3" name="TextBox 3"/>
          <p:cNvSpPr txBox="1"/>
          <p:nvPr/>
        </p:nvSpPr>
        <p:spPr>
          <a:xfrm>
            <a:off x="12001461" y="7390831"/>
            <a:ext cx="5949556" cy="2632074"/>
          </a:xfrm>
          <a:prstGeom prst="rect">
            <a:avLst/>
          </a:prstGeom>
        </p:spPr>
        <p:txBody>
          <a:bodyPr lIns="0" tIns="0" rIns="0" bIns="0" rtlCol="0" anchor="t">
            <a:spAutoFit/>
          </a:bodyPr>
          <a:lstStyle/>
          <a:p>
            <a:pPr algn="l">
              <a:lnSpc>
                <a:spcPts val="3500"/>
              </a:lnSpc>
            </a:pPr>
            <a:r>
              <a:rPr lang="en-US" sz="2500" b="1">
                <a:solidFill>
                  <a:srgbClr val="323232"/>
                </a:solidFill>
                <a:latin typeface="Public Sans Bold"/>
                <a:ea typeface="Public Sans Bold"/>
                <a:cs typeface="Public Sans Bold"/>
                <a:sym typeface="Public Sans Bold"/>
              </a:rPr>
              <a:t>Group 4 - 48K21.2:</a:t>
            </a:r>
          </a:p>
          <a:p>
            <a:pPr marL="539756" lvl="1" indent="-269878" algn="l">
              <a:lnSpc>
                <a:spcPts val="3500"/>
              </a:lnSpc>
              <a:buFont typeface="Arial"/>
              <a:buChar char="•"/>
            </a:pPr>
            <a:r>
              <a:rPr lang="en-US" sz="2500">
                <a:solidFill>
                  <a:srgbClr val="323232"/>
                </a:solidFill>
                <a:latin typeface="Public Sans"/>
                <a:ea typeface="Public Sans"/>
                <a:cs typeface="Public Sans"/>
                <a:sym typeface="Public Sans"/>
              </a:rPr>
              <a:t>Nguyễn Trọng Khang (Nhóm trưởng)</a:t>
            </a:r>
          </a:p>
          <a:p>
            <a:pPr marL="539756" lvl="1" indent="-269878" algn="l">
              <a:lnSpc>
                <a:spcPts val="3500"/>
              </a:lnSpc>
              <a:buFont typeface="Arial"/>
              <a:buChar char="•"/>
            </a:pPr>
            <a:r>
              <a:rPr lang="en-US" sz="2500">
                <a:solidFill>
                  <a:srgbClr val="323232"/>
                </a:solidFill>
                <a:latin typeface="Public Sans"/>
                <a:ea typeface="Public Sans"/>
                <a:cs typeface="Public Sans"/>
                <a:sym typeface="Public Sans"/>
              </a:rPr>
              <a:t>Nguyễn Nhuận Tiến</a:t>
            </a:r>
          </a:p>
          <a:p>
            <a:pPr marL="539756" lvl="1" indent="-269878" algn="l">
              <a:lnSpc>
                <a:spcPts val="3500"/>
              </a:lnSpc>
              <a:buFont typeface="Arial"/>
              <a:buChar char="•"/>
            </a:pPr>
            <a:r>
              <a:rPr lang="en-US" sz="2500">
                <a:solidFill>
                  <a:srgbClr val="323232"/>
                </a:solidFill>
                <a:latin typeface="Public Sans"/>
                <a:ea typeface="Public Sans"/>
                <a:cs typeface="Public Sans"/>
                <a:sym typeface="Public Sans"/>
              </a:rPr>
              <a:t>Nguyễn Châu My</a:t>
            </a:r>
          </a:p>
          <a:p>
            <a:pPr marL="539756" lvl="1" indent="-269878" algn="l">
              <a:lnSpc>
                <a:spcPts val="3500"/>
              </a:lnSpc>
              <a:buFont typeface="Arial"/>
              <a:buChar char="•"/>
            </a:pPr>
            <a:r>
              <a:rPr lang="en-US" sz="2500">
                <a:solidFill>
                  <a:srgbClr val="323232"/>
                </a:solidFill>
                <a:latin typeface="Public Sans"/>
                <a:ea typeface="Public Sans"/>
                <a:cs typeface="Public Sans"/>
                <a:sym typeface="Public Sans"/>
              </a:rPr>
              <a:t>Nguyễn Lê Thảo Vi</a:t>
            </a:r>
          </a:p>
          <a:p>
            <a:pPr marL="539756" lvl="1" indent="-269878" algn="l">
              <a:lnSpc>
                <a:spcPts val="3500"/>
              </a:lnSpc>
              <a:buFont typeface="Arial"/>
              <a:buChar char="•"/>
            </a:pPr>
            <a:r>
              <a:rPr lang="en-US" sz="2500">
                <a:solidFill>
                  <a:srgbClr val="323232"/>
                </a:solidFill>
                <a:latin typeface="Public Sans"/>
                <a:ea typeface="Public Sans"/>
                <a:cs typeface="Public Sans"/>
                <a:sym typeface="Public Sans"/>
              </a:rPr>
              <a:t>Nguyễn Thị Thùy Linh</a:t>
            </a:r>
          </a:p>
        </p:txBody>
      </p:sp>
      <p:sp>
        <p:nvSpPr>
          <p:cNvPr id="4" name="TextBox 4"/>
          <p:cNvSpPr txBox="1"/>
          <p:nvPr/>
        </p:nvSpPr>
        <p:spPr>
          <a:xfrm>
            <a:off x="4128595" y="857922"/>
            <a:ext cx="10030811" cy="1172845"/>
          </a:xfrm>
          <a:prstGeom prst="rect">
            <a:avLst/>
          </a:prstGeom>
        </p:spPr>
        <p:txBody>
          <a:bodyPr lIns="0" tIns="0" rIns="0" bIns="0" rtlCol="0" anchor="t">
            <a:spAutoFit/>
          </a:bodyPr>
          <a:lstStyle/>
          <a:p>
            <a:pPr algn="ctr">
              <a:lnSpc>
                <a:spcPts val="4654"/>
              </a:lnSpc>
            </a:pPr>
            <a:r>
              <a:rPr lang="en-US" sz="3324" b="1">
                <a:solidFill>
                  <a:srgbClr val="323232"/>
                </a:solidFill>
                <a:latin typeface="Public Sans Bold"/>
                <a:ea typeface="Public Sans Bold"/>
                <a:cs typeface="Public Sans Bold"/>
                <a:sym typeface="Public Sans Bold"/>
              </a:rPr>
              <a:t>HỌC PHẦN: PHÂN TÍCH DỮ LIỆU BẰNG PYTHON</a:t>
            </a:r>
          </a:p>
          <a:p>
            <a:pPr algn="ctr">
              <a:lnSpc>
                <a:spcPts val="4654"/>
              </a:lnSpc>
            </a:pPr>
            <a:r>
              <a:rPr lang="en-US" sz="3324" b="1">
                <a:solidFill>
                  <a:srgbClr val="323232"/>
                </a:solidFill>
                <a:latin typeface="Public Sans Bold"/>
                <a:ea typeface="Public Sans Bold"/>
                <a:cs typeface="Public Sans Bold"/>
                <a:sym typeface="Public Sans Bold"/>
              </a:rPr>
              <a:t>GIẢNG VIÊN HƯỚNG DẪN: TS. LÊ DIÊN TUẤN</a:t>
            </a:r>
          </a:p>
        </p:txBody>
      </p:sp>
      <p:sp>
        <p:nvSpPr>
          <p:cNvPr id="5" name="Freeform 5"/>
          <p:cNvSpPr/>
          <p:nvPr/>
        </p:nvSpPr>
        <p:spPr>
          <a:xfrm rot="-578113">
            <a:off x="15354817" y="-1033699"/>
            <a:ext cx="8392901" cy="7248415"/>
          </a:xfrm>
          <a:custGeom>
            <a:avLst/>
            <a:gdLst/>
            <a:ahLst/>
            <a:cxnLst/>
            <a:rect l="l" t="t" r="r" b="b"/>
            <a:pathLst>
              <a:path w="8392901" h="7248415">
                <a:moveTo>
                  <a:pt x="0" y="0"/>
                </a:moveTo>
                <a:lnTo>
                  <a:pt x="8392902" y="0"/>
                </a:lnTo>
                <a:lnTo>
                  <a:pt x="8392902" y="7248415"/>
                </a:lnTo>
                <a:lnTo>
                  <a:pt x="0" y="72484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035429" y="2662899"/>
            <a:ext cx="8155176" cy="9886895"/>
            <a:chOff x="0" y="0"/>
            <a:chExt cx="10873568" cy="13182526"/>
          </a:xfrm>
        </p:grpSpPr>
        <p:sp>
          <p:nvSpPr>
            <p:cNvPr id="7" name="Freeform 7"/>
            <p:cNvSpPr/>
            <p:nvPr/>
          </p:nvSpPr>
          <p:spPr>
            <a:xfrm rot="676309">
              <a:off x="707174" y="4167522"/>
              <a:ext cx="9459219" cy="8169326"/>
            </a:xfrm>
            <a:custGeom>
              <a:avLst/>
              <a:gdLst/>
              <a:ahLst/>
              <a:cxnLst/>
              <a:rect l="l" t="t" r="r" b="b"/>
              <a:pathLst>
                <a:path w="9459219" h="8169326">
                  <a:moveTo>
                    <a:pt x="0" y="0"/>
                  </a:moveTo>
                  <a:lnTo>
                    <a:pt x="9459219" y="0"/>
                  </a:lnTo>
                  <a:lnTo>
                    <a:pt x="9459219" y="8169326"/>
                  </a:lnTo>
                  <a:lnTo>
                    <a:pt x="0" y="81693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391058">
              <a:off x="2239657" y="387823"/>
              <a:ext cx="7259039" cy="7476538"/>
            </a:xfrm>
            <a:custGeom>
              <a:avLst/>
              <a:gdLst/>
              <a:ahLst/>
              <a:cxnLst/>
              <a:rect l="l" t="t" r="r" b="b"/>
              <a:pathLst>
                <a:path w="7259039" h="7476538">
                  <a:moveTo>
                    <a:pt x="0" y="0"/>
                  </a:moveTo>
                  <a:lnTo>
                    <a:pt x="7259039" y="0"/>
                  </a:lnTo>
                  <a:lnTo>
                    <a:pt x="7259039" y="7476539"/>
                  </a:lnTo>
                  <a:lnTo>
                    <a:pt x="0" y="74765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9498504" y="3155193"/>
            <a:ext cx="8467164" cy="5651832"/>
          </a:xfrm>
          <a:custGeom>
            <a:avLst/>
            <a:gdLst/>
            <a:ahLst/>
            <a:cxnLst/>
            <a:rect l="l" t="t" r="r" b="b"/>
            <a:pathLst>
              <a:path w="8467164" h="5651832">
                <a:moveTo>
                  <a:pt x="0" y="0"/>
                </a:moveTo>
                <a:lnTo>
                  <a:pt x="8467163" y="0"/>
                </a:lnTo>
                <a:lnTo>
                  <a:pt x="8467163" y="5651832"/>
                </a:lnTo>
                <a:lnTo>
                  <a:pt x="0" y="5651832"/>
                </a:lnTo>
                <a:lnTo>
                  <a:pt x="0" y="0"/>
                </a:lnTo>
                <a:close/>
              </a:path>
            </a:pathLst>
          </a:custGeom>
          <a:blipFill>
            <a:blip r:embed="rId2"/>
            <a:stretch>
              <a:fillRect/>
            </a:stretch>
          </a:blipFill>
        </p:spPr>
      </p:sp>
      <p:sp>
        <p:nvSpPr>
          <p:cNvPr id="3" name="TextBox 3"/>
          <p:cNvSpPr txBox="1"/>
          <p:nvPr/>
        </p:nvSpPr>
        <p:spPr>
          <a:xfrm>
            <a:off x="793243" y="3002793"/>
            <a:ext cx="8350757" cy="6581574"/>
          </a:xfrm>
          <a:prstGeom prst="rect">
            <a:avLst/>
          </a:prstGeom>
        </p:spPr>
        <p:txBody>
          <a:bodyPr lIns="0" tIns="0" rIns="0" bIns="0" rtlCol="0" anchor="t">
            <a:spAutoFit/>
          </a:bodyPr>
          <a:lstStyle/>
          <a:p>
            <a:pPr algn="just">
              <a:lnSpc>
                <a:spcPts val="4394"/>
              </a:lnSpc>
            </a:pPr>
            <a:r>
              <a:rPr lang="en-US" sz="2349">
                <a:solidFill>
                  <a:srgbClr val="323232"/>
                </a:solidFill>
                <a:latin typeface="Public Sans"/>
                <a:ea typeface="Public Sans"/>
                <a:cs typeface="Public Sans"/>
                <a:sym typeface="Public Sans"/>
              </a:rPr>
              <a:t>Thuật toán ID3 được thực hiện theo các bước sau:​</a:t>
            </a:r>
          </a:p>
          <a:p>
            <a:pPr algn="just">
              <a:lnSpc>
                <a:spcPts val="4394"/>
              </a:lnSpc>
            </a:pPr>
            <a:r>
              <a:rPr lang="en-US" sz="2349" b="1">
                <a:solidFill>
                  <a:srgbClr val="323232"/>
                </a:solidFill>
                <a:latin typeface="Public Sans Bold"/>
                <a:ea typeface="Public Sans Bold"/>
                <a:cs typeface="Public Sans Bold"/>
                <a:sym typeface="Public Sans Bold"/>
              </a:rPr>
              <a:t>Bước 1:</a:t>
            </a:r>
            <a:r>
              <a:rPr lang="en-US" sz="2349">
                <a:solidFill>
                  <a:srgbClr val="323232"/>
                </a:solidFill>
                <a:latin typeface="Public Sans"/>
                <a:ea typeface="Public Sans"/>
                <a:cs typeface="Public Sans"/>
                <a:sym typeface="Public Sans"/>
              </a:rPr>
              <a:t> Nếu tất cả các mẫu trong tập dữ liệu thuộc cùng một lớp, tạo một nút lá với lớp đó.</a:t>
            </a:r>
          </a:p>
          <a:p>
            <a:pPr algn="just">
              <a:lnSpc>
                <a:spcPts val="4394"/>
              </a:lnSpc>
            </a:pPr>
            <a:r>
              <a:rPr lang="en-US" sz="2349" b="1">
                <a:solidFill>
                  <a:srgbClr val="323232"/>
                </a:solidFill>
                <a:latin typeface="Public Sans Bold"/>
                <a:ea typeface="Public Sans Bold"/>
                <a:cs typeface="Public Sans Bold"/>
                <a:sym typeface="Public Sans Bold"/>
              </a:rPr>
              <a:t>Bước 2: </a:t>
            </a:r>
            <a:r>
              <a:rPr lang="en-US" sz="2349">
                <a:solidFill>
                  <a:srgbClr val="323232"/>
                </a:solidFill>
                <a:latin typeface="Public Sans"/>
                <a:ea typeface="Public Sans"/>
                <a:cs typeface="Public Sans"/>
                <a:sym typeface="Public Sans"/>
              </a:rPr>
              <a:t>Nếu tập dữ liệu rỗng hoặc không còn thuộc tính nào để phân chia, tạo một nút lá với lớp phổ biến nhất trong tập dữ liệu cha.</a:t>
            </a:r>
          </a:p>
          <a:p>
            <a:pPr algn="just">
              <a:lnSpc>
                <a:spcPts val="4394"/>
              </a:lnSpc>
            </a:pPr>
            <a:r>
              <a:rPr lang="en-US" sz="2349" b="1">
                <a:solidFill>
                  <a:srgbClr val="323232"/>
                </a:solidFill>
                <a:latin typeface="Public Sans Bold"/>
                <a:ea typeface="Public Sans Bold"/>
                <a:cs typeface="Public Sans Bold"/>
                <a:sym typeface="Public Sans Bold"/>
              </a:rPr>
              <a:t>Bước 3: </a:t>
            </a:r>
            <a:r>
              <a:rPr lang="en-US" sz="2349">
                <a:solidFill>
                  <a:srgbClr val="323232"/>
                </a:solidFill>
                <a:latin typeface="Public Sans"/>
                <a:ea typeface="Public Sans"/>
                <a:cs typeface="Public Sans"/>
                <a:sym typeface="Public Sans"/>
              </a:rPr>
              <a:t>Ngược lại</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Chọn thuộc tính A có độ lợi thông tin cao nhất.</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Tạo một nút quyết định dựa trên A.</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Chia tập dữ liệu thành các tập con dựa trên các giá trị của A.</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Áp dụng đệ quy thuật toán ID3 cho các tập con.</a:t>
            </a:r>
          </a:p>
        </p:txBody>
      </p:sp>
      <p:sp>
        <p:nvSpPr>
          <p:cNvPr id="4" name="TextBox 4"/>
          <p:cNvSpPr txBox="1"/>
          <p:nvPr/>
        </p:nvSpPr>
        <p:spPr>
          <a:xfrm>
            <a:off x="762806" y="628585"/>
            <a:ext cx="11313011" cy="933406"/>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2. Giới thiệu ID3</a:t>
            </a:r>
          </a:p>
        </p:txBody>
      </p:sp>
      <p:sp>
        <p:nvSpPr>
          <p:cNvPr id="5" name="TextBox 5"/>
          <p:cNvSpPr txBox="1"/>
          <p:nvPr/>
        </p:nvSpPr>
        <p:spPr>
          <a:xfrm>
            <a:off x="762806" y="2196718"/>
            <a:ext cx="7229978"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e. Các bước xây dựng thuật toán ID3:</a:t>
            </a:r>
          </a:p>
        </p:txBody>
      </p:sp>
      <p:grpSp>
        <p:nvGrpSpPr>
          <p:cNvPr id="6" name="Group 6"/>
          <p:cNvGrpSpPr/>
          <p:nvPr/>
        </p:nvGrpSpPr>
        <p:grpSpPr>
          <a:xfrm>
            <a:off x="15201900" y="9258300"/>
            <a:ext cx="3086100" cy="1060196"/>
            <a:chOff x="0" y="0"/>
            <a:chExt cx="812800" cy="279229"/>
          </a:xfrm>
        </p:grpSpPr>
        <p:sp>
          <p:nvSpPr>
            <p:cNvPr id="7" name="Freeform 7"/>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8" name="TextBox 8"/>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CHÂU MY</a:t>
              </a:r>
            </a:p>
          </p:txBody>
        </p:sp>
      </p:gr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grpSp>
        <p:nvGrpSpPr>
          <p:cNvPr id="2" name="Group 2"/>
          <p:cNvGrpSpPr/>
          <p:nvPr/>
        </p:nvGrpSpPr>
        <p:grpSpPr>
          <a:xfrm>
            <a:off x="15201900" y="9258300"/>
            <a:ext cx="3086100" cy="1060196"/>
            <a:chOff x="0" y="0"/>
            <a:chExt cx="812800" cy="279229"/>
          </a:xfrm>
        </p:grpSpPr>
        <p:sp>
          <p:nvSpPr>
            <p:cNvPr id="3" name="Freeform 3"/>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4" name="TextBox 4"/>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CHÂU MY</a:t>
              </a:r>
            </a:p>
          </p:txBody>
        </p:sp>
      </p:grpSp>
      <p:sp>
        <p:nvSpPr>
          <p:cNvPr id="5" name="Freeform 5"/>
          <p:cNvSpPr/>
          <p:nvPr/>
        </p:nvSpPr>
        <p:spPr>
          <a:xfrm>
            <a:off x="6874118" y="1373400"/>
            <a:ext cx="11231510" cy="5264061"/>
          </a:xfrm>
          <a:custGeom>
            <a:avLst/>
            <a:gdLst/>
            <a:ahLst/>
            <a:cxnLst/>
            <a:rect l="l" t="t" r="r" b="b"/>
            <a:pathLst>
              <a:path w="11231510" h="5264061">
                <a:moveTo>
                  <a:pt x="0" y="0"/>
                </a:moveTo>
                <a:lnTo>
                  <a:pt x="11231510" y="0"/>
                </a:lnTo>
                <a:lnTo>
                  <a:pt x="11231510" y="5264061"/>
                </a:lnTo>
                <a:lnTo>
                  <a:pt x="0" y="5264061"/>
                </a:lnTo>
                <a:lnTo>
                  <a:pt x="0" y="0"/>
                </a:lnTo>
                <a:close/>
              </a:path>
            </a:pathLst>
          </a:custGeom>
          <a:blipFill>
            <a:blip r:embed="rId2"/>
            <a:stretch>
              <a:fillRect/>
            </a:stretch>
          </a:blipFill>
        </p:spPr>
      </p:sp>
      <p:sp>
        <p:nvSpPr>
          <p:cNvPr id="6" name="Freeform 6"/>
          <p:cNvSpPr/>
          <p:nvPr/>
        </p:nvSpPr>
        <p:spPr>
          <a:xfrm>
            <a:off x="762806" y="5676790"/>
            <a:ext cx="5399982" cy="1921342"/>
          </a:xfrm>
          <a:custGeom>
            <a:avLst/>
            <a:gdLst/>
            <a:ahLst/>
            <a:cxnLst/>
            <a:rect l="l" t="t" r="r" b="b"/>
            <a:pathLst>
              <a:path w="5399982" h="1921342">
                <a:moveTo>
                  <a:pt x="0" y="0"/>
                </a:moveTo>
                <a:lnTo>
                  <a:pt x="5399982" y="0"/>
                </a:lnTo>
                <a:lnTo>
                  <a:pt x="5399982" y="1921342"/>
                </a:lnTo>
                <a:lnTo>
                  <a:pt x="0" y="1921342"/>
                </a:lnTo>
                <a:lnTo>
                  <a:pt x="0" y="0"/>
                </a:lnTo>
                <a:close/>
              </a:path>
            </a:pathLst>
          </a:custGeom>
          <a:blipFill>
            <a:blip r:embed="rId3"/>
            <a:stretch>
              <a:fillRect/>
            </a:stretch>
          </a:blipFill>
        </p:spPr>
      </p:sp>
      <p:sp>
        <p:nvSpPr>
          <p:cNvPr id="7" name="Freeform 7"/>
          <p:cNvSpPr/>
          <p:nvPr/>
        </p:nvSpPr>
        <p:spPr>
          <a:xfrm>
            <a:off x="762806" y="8548173"/>
            <a:ext cx="9870768" cy="710127"/>
          </a:xfrm>
          <a:custGeom>
            <a:avLst/>
            <a:gdLst/>
            <a:ahLst/>
            <a:cxnLst/>
            <a:rect l="l" t="t" r="r" b="b"/>
            <a:pathLst>
              <a:path w="9870768" h="710127">
                <a:moveTo>
                  <a:pt x="0" y="0"/>
                </a:moveTo>
                <a:lnTo>
                  <a:pt x="9870768" y="0"/>
                </a:lnTo>
                <a:lnTo>
                  <a:pt x="9870768" y="710127"/>
                </a:lnTo>
                <a:lnTo>
                  <a:pt x="0" y="710127"/>
                </a:lnTo>
                <a:lnTo>
                  <a:pt x="0" y="0"/>
                </a:lnTo>
                <a:close/>
              </a:path>
            </a:pathLst>
          </a:custGeom>
          <a:blipFill>
            <a:blip r:embed="rId4"/>
            <a:stretch>
              <a:fillRect/>
            </a:stretch>
          </a:blipFill>
        </p:spPr>
      </p:sp>
      <p:sp>
        <p:nvSpPr>
          <p:cNvPr id="8" name="TextBox 8"/>
          <p:cNvSpPr txBox="1"/>
          <p:nvPr/>
        </p:nvSpPr>
        <p:spPr>
          <a:xfrm>
            <a:off x="762806" y="2428811"/>
            <a:ext cx="6111312" cy="2714579"/>
          </a:xfrm>
          <a:prstGeom prst="rect">
            <a:avLst/>
          </a:prstGeom>
        </p:spPr>
        <p:txBody>
          <a:bodyPr lIns="0" tIns="0" rIns="0" bIns="0" rtlCol="0" anchor="t">
            <a:spAutoFit/>
          </a:bodyPr>
          <a:lstStyle/>
          <a:p>
            <a:pPr algn="just">
              <a:lnSpc>
                <a:spcPts val="4394"/>
              </a:lnSpc>
            </a:pPr>
            <a:r>
              <a:rPr lang="en-US" sz="2349" b="1">
                <a:solidFill>
                  <a:srgbClr val="323232"/>
                </a:solidFill>
                <a:latin typeface="Public Sans Bold"/>
                <a:ea typeface="Public Sans Bold"/>
                <a:cs typeface="Public Sans Bold"/>
                <a:sym typeface="Public Sans Bold"/>
              </a:rPr>
              <a:t>Cách tính như sau:</a:t>
            </a:r>
          </a:p>
          <a:p>
            <a:pPr algn="just">
              <a:lnSpc>
                <a:spcPts val="4394"/>
              </a:lnSpc>
            </a:pPr>
            <a:r>
              <a:rPr lang="en-US" sz="2349">
                <a:solidFill>
                  <a:srgbClr val="323232"/>
                </a:solidFill>
                <a:latin typeface="Public Sans"/>
                <a:ea typeface="Public Sans"/>
                <a:cs typeface="Public Sans"/>
                <a:sym typeface="Public Sans"/>
              </a:rPr>
              <a:t>-</a:t>
            </a:r>
            <a:r>
              <a:rPr lang="en-US" sz="2349" b="1">
                <a:solidFill>
                  <a:srgbClr val="323232"/>
                </a:solidFill>
                <a:latin typeface="Public Sans Bold"/>
                <a:ea typeface="Public Sans Bold"/>
                <a:cs typeface="Public Sans Bold"/>
                <a:sym typeface="Public Sans Bold"/>
              </a:rPr>
              <a:t>Bước 1</a:t>
            </a:r>
            <a:r>
              <a:rPr lang="en-US" sz="2349">
                <a:solidFill>
                  <a:srgbClr val="323232"/>
                </a:solidFill>
                <a:latin typeface="Public Sans"/>
                <a:ea typeface="Public Sans"/>
                <a:cs typeface="Public Sans"/>
                <a:sym typeface="Public Sans"/>
              </a:rPr>
              <a:t>: Tính Entropy ban đầu:</a:t>
            </a:r>
          </a:p>
          <a:p>
            <a:pPr algn="just">
              <a:lnSpc>
                <a:spcPts val="4394"/>
              </a:lnSpc>
            </a:pPr>
            <a:r>
              <a:rPr lang="en-US" sz="2349">
                <a:solidFill>
                  <a:srgbClr val="323232"/>
                </a:solidFill>
                <a:latin typeface="Public Sans"/>
                <a:ea typeface="Public Sans"/>
                <a:cs typeface="Public Sans"/>
                <a:sym typeface="Public Sans"/>
              </a:rPr>
              <a:t>Có 9 mẫu, trong đó: </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5 mẫu "Có" (chơi thể thao)</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4 mẫu "Không"</a:t>
            </a:r>
          </a:p>
        </p:txBody>
      </p:sp>
      <p:sp>
        <p:nvSpPr>
          <p:cNvPr id="9" name="TextBox 9"/>
          <p:cNvSpPr txBox="1"/>
          <p:nvPr/>
        </p:nvSpPr>
        <p:spPr>
          <a:xfrm>
            <a:off x="762806" y="628585"/>
            <a:ext cx="11313011" cy="933406"/>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2. Giới thiệu ID3</a:t>
            </a:r>
          </a:p>
        </p:txBody>
      </p:sp>
      <p:sp>
        <p:nvSpPr>
          <p:cNvPr id="10" name="TextBox 10"/>
          <p:cNvSpPr txBox="1"/>
          <p:nvPr/>
        </p:nvSpPr>
        <p:spPr>
          <a:xfrm>
            <a:off x="762806" y="1523891"/>
            <a:ext cx="7229978"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f. Ví dụ minh họa:</a:t>
            </a:r>
          </a:p>
        </p:txBody>
      </p:sp>
      <p:sp>
        <p:nvSpPr>
          <p:cNvPr id="11" name="TextBox 11"/>
          <p:cNvSpPr txBox="1"/>
          <p:nvPr/>
        </p:nvSpPr>
        <p:spPr>
          <a:xfrm>
            <a:off x="762806" y="7656639"/>
            <a:ext cx="1362494" cy="504867"/>
          </a:xfrm>
          <a:prstGeom prst="rect">
            <a:avLst/>
          </a:prstGeom>
        </p:spPr>
        <p:txBody>
          <a:bodyPr lIns="0" tIns="0" rIns="0" bIns="0" rtlCol="0" anchor="t">
            <a:spAutoFit/>
          </a:bodyPr>
          <a:lstStyle/>
          <a:p>
            <a:pPr algn="just">
              <a:lnSpc>
                <a:spcPts val="4394"/>
              </a:lnSpc>
            </a:pPr>
            <a:r>
              <a:rPr lang="en-US" sz="2349" u="none" strike="noStrike">
                <a:solidFill>
                  <a:srgbClr val="323232"/>
                </a:solidFill>
                <a:latin typeface="Public Sans"/>
                <a:ea typeface="Public Sans"/>
                <a:cs typeface="Public Sans"/>
                <a:sym typeface="Public Sans"/>
              </a:rPr>
              <a:t>Tính toán:</a:t>
            </a:r>
          </a:p>
        </p:txBody>
      </p:sp>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grpSp>
        <p:nvGrpSpPr>
          <p:cNvPr id="2" name="Group 2"/>
          <p:cNvGrpSpPr/>
          <p:nvPr/>
        </p:nvGrpSpPr>
        <p:grpSpPr>
          <a:xfrm>
            <a:off x="15201900" y="9258300"/>
            <a:ext cx="3086100" cy="1060196"/>
            <a:chOff x="0" y="0"/>
            <a:chExt cx="812800" cy="279229"/>
          </a:xfrm>
        </p:grpSpPr>
        <p:sp>
          <p:nvSpPr>
            <p:cNvPr id="3" name="Freeform 3"/>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4" name="TextBox 4"/>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CHÂU MY</a:t>
              </a:r>
            </a:p>
          </p:txBody>
        </p:sp>
      </p:grpSp>
      <p:sp>
        <p:nvSpPr>
          <p:cNvPr id="5" name="TextBox 5"/>
          <p:cNvSpPr txBox="1"/>
          <p:nvPr/>
        </p:nvSpPr>
        <p:spPr>
          <a:xfrm>
            <a:off x="762806" y="2287374"/>
            <a:ext cx="13066422" cy="1609723"/>
          </a:xfrm>
          <a:prstGeom prst="rect">
            <a:avLst/>
          </a:prstGeom>
        </p:spPr>
        <p:txBody>
          <a:bodyPr lIns="0" tIns="0" rIns="0" bIns="0" rtlCol="0" anchor="t">
            <a:spAutoFit/>
          </a:bodyPr>
          <a:lstStyle/>
          <a:p>
            <a:pPr algn="just">
              <a:lnSpc>
                <a:spcPts val="4394"/>
              </a:lnSpc>
            </a:pPr>
            <a:r>
              <a:rPr lang="en-US" sz="2349" b="1">
                <a:solidFill>
                  <a:srgbClr val="323232"/>
                </a:solidFill>
                <a:latin typeface="Public Sans Bold"/>
                <a:ea typeface="Public Sans Bold"/>
                <a:cs typeface="Public Sans Bold"/>
                <a:sym typeface="Public Sans Bold"/>
              </a:rPr>
              <a:t>Bước 2:</a:t>
            </a:r>
            <a:r>
              <a:rPr lang="en-US" sz="2349">
                <a:solidFill>
                  <a:srgbClr val="323232"/>
                </a:solidFill>
                <a:latin typeface="Public Sans"/>
                <a:ea typeface="Public Sans"/>
                <a:cs typeface="Public Sans"/>
                <a:sym typeface="Public Sans"/>
              </a:rPr>
              <a:t> Tính Information Gain cho từng thuộc tính:</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Xét thuộc tính "Thời tiết". Các giá trị có thể có: Nắng, Nhiều mây, Mưa</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 Phân chia tập dữ liệu theo "Thời tiết":</a:t>
            </a:r>
          </a:p>
        </p:txBody>
      </p:sp>
      <p:sp>
        <p:nvSpPr>
          <p:cNvPr id="6" name="Freeform 6"/>
          <p:cNvSpPr/>
          <p:nvPr/>
        </p:nvSpPr>
        <p:spPr>
          <a:xfrm>
            <a:off x="6904537" y="3990721"/>
            <a:ext cx="6599562" cy="1563659"/>
          </a:xfrm>
          <a:custGeom>
            <a:avLst/>
            <a:gdLst/>
            <a:ahLst/>
            <a:cxnLst/>
            <a:rect l="l" t="t" r="r" b="b"/>
            <a:pathLst>
              <a:path w="6599562" h="1563659">
                <a:moveTo>
                  <a:pt x="0" y="0"/>
                </a:moveTo>
                <a:lnTo>
                  <a:pt x="6599562" y="0"/>
                </a:lnTo>
                <a:lnTo>
                  <a:pt x="6599562" y="1563660"/>
                </a:lnTo>
                <a:lnTo>
                  <a:pt x="0" y="1563660"/>
                </a:lnTo>
                <a:lnTo>
                  <a:pt x="0" y="0"/>
                </a:lnTo>
                <a:close/>
              </a:path>
            </a:pathLst>
          </a:custGeom>
          <a:blipFill>
            <a:blip r:embed="rId2"/>
            <a:stretch>
              <a:fillRect/>
            </a:stretch>
          </a:blipFill>
        </p:spPr>
      </p:sp>
      <p:sp>
        <p:nvSpPr>
          <p:cNvPr id="7" name="Freeform 7"/>
          <p:cNvSpPr/>
          <p:nvPr/>
        </p:nvSpPr>
        <p:spPr>
          <a:xfrm>
            <a:off x="6904537" y="6259477"/>
            <a:ext cx="6599562" cy="828180"/>
          </a:xfrm>
          <a:custGeom>
            <a:avLst/>
            <a:gdLst/>
            <a:ahLst/>
            <a:cxnLst/>
            <a:rect l="l" t="t" r="r" b="b"/>
            <a:pathLst>
              <a:path w="6599562" h="828180">
                <a:moveTo>
                  <a:pt x="0" y="0"/>
                </a:moveTo>
                <a:lnTo>
                  <a:pt x="6599562" y="0"/>
                </a:lnTo>
                <a:lnTo>
                  <a:pt x="6599562" y="828180"/>
                </a:lnTo>
                <a:lnTo>
                  <a:pt x="0" y="828180"/>
                </a:lnTo>
                <a:lnTo>
                  <a:pt x="0" y="0"/>
                </a:lnTo>
                <a:close/>
              </a:path>
            </a:pathLst>
          </a:custGeom>
          <a:blipFill>
            <a:blip r:embed="rId3"/>
            <a:stretch>
              <a:fillRect/>
            </a:stretch>
          </a:blipFill>
        </p:spPr>
      </p:sp>
      <p:sp>
        <p:nvSpPr>
          <p:cNvPr id="8" name="Freeform 8"/>
          <p:cNvSpPr/>
          <p:nvPr/>
        </p:nvSpPr>
        <p:spPr>
          <a:xfrm>
            <a:off x="6904537" y="7684831"/>
            <a:ext cx="7146618" cy="1689616"/>
          </a:xfrm>
          <a:custGeom>
            <a:avLst/>
            <a:gdLst/>
            <a:ahLst/>
            <a:cxnLst/>
            <a:rect l="l" t="t" r="r" b="b"/>
            <a:pathLst>
              <a:path w="7146618" h="1689616">
                <a:moveTo>
                  <a:pt x="0" y="0"/>
                </a:moveTo>
                <a:lnTo>
                  <a:pt x="7146618" y="0"/>
                </a:lnTo>
                <a:lnTo>
                  <a:pt x="7146618" y="1689616"/>
                </a:lnTo>
                <a:lnTo>
                  <a:pt x="0" y="1689616"/>
                </a:lnTo>
                <a:lnTo>
                  <a:pt x="0" y="0"/>
                </a:lnTo>
                <a:close/>
              </a:path>
            </a:pathLst>
          </a:custGeom>
          <a:blipFill>
            <a:blip r:embed="rId4"/>
            <a:stretch>
              <a:fillRect/>
            </a:stretch>
          </a:blipFill>
        </p:spPr>
      </p:sp>
      <p:sp>
        <p:nvSpPr>
          <p:cNvPr id="9" name="TextBox 9"/>
          <p:cNvSpPr txBox="1"/>
          <p:nvPr/>
        </p:nvSpPr>
        <p:spPr>
          <a:xfrm>
            <a:off x="762806" y="628585"/>
            <a:ext cx="11313011" cy="933406"/>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2. Giới thiệu ID3</a:t>
            </a:r>
          </a:p>
        </p:txBody>
      </p:sp>
      <p:sp>
        <p:nvSpPr>
          <p:cNvPr id="10" name="TextBox 10"/>
          <p:cNvSpPr txBox="1"/>
          <p:nvPr/>
        </p:nvSpPr>
        <p:spPr>
          <a:xfrm>
            <a:off x="762806" y="1523891"/>
            <a:ext cx="7229978"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f. Ví dụ minh họa:</a:t>
            </a:r>
          </a:p>
        </p:txBody>
      </p:sp>
      <p:sp>
        <p:nvSpPr>
          <p:cNvPr id="11" name="TextBox 11"/>
          <p:cNvSpPr txBox="1"/>
          <p:nvPr/>
        </p:nvSpPr>
        <p:spPr>
          <a:xfrm>
            <a:off x="1632195" y="5949973"/>
            <a:ext cx="5006769" cy="1609723"/>
          </a:xfrm>
          <a:prstGeom prst="rect">
            <a:avLst/>
          </a:prstGeom>
        </p:spPr>
        <p:txBody>
          <a:bodyPr lIns="0" tIns="0" rIns="0" bIns="0" rtlCol="0" anchor="t">
            <a:spAutoFit/>
          </a:bodyPr>
          <a:lstStyle/>
          <a:p>
            <a:pPr marL="0" lvl="0" indent="0" algn="just">
              <a:lnSpc>
                <a:spcPts val="4394"/>
              </a:lnSpc>
              <a:spcBef>
                <a:spcPct val="0"/>
              </a:spcBef>
            </a:pPr>
            <a:r>
              <a:rPr lang="en-US" sz="2349" b="1" u="none" strike="noStrike">
                <a:solidFill>
                  <a:srgbClr val="323232"/>
                </a:solidFill>
                <a:latin typeface="Public Sans Bold"/>
                <a:ea typeface="Public Sans Bold"/>
                <a:cs typeface="Public Sans Bold"/>
                <a:sym typeface="Public Sans Bold"/>
              </a:rPr>
              <a:t>Thời tiết = "Nhiều mây" (2 mẫu):</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o  Số mẫu "Có" = 2</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o  Số mẫu "Không" = 0</a:t>
            </a:r>
          </a:p>
        </p:txBody>
      </p:sp>
      <p:sp>
        <p:nvSpPr>
          <p:cNvPr id="12" name="TextBox 12"/>
          <p:cNvSpPr txBox="1"/>
          <p:nvPr/>
        </p:nvSpPr>
        <p:spPr>
          <a:xfrm>
            <a:off x="1632195" y="7764724"/>
            <a:ext cx="5006769" cy="1609723"/>
          </a:xfrm>
          <a:prstGeom prst="rect">
            <a:avLst/>
          </a:prstGeom>
        </p:spPr>
        <p:txBody>
          <a:bodyPr lIns="0" tIns="0" rIns="0" bIns="0" rtlCol="0" anchor="t">
            <a:spAutoFit/>
          </a:bodyPr>
          <a:lstStyle/>
          <a:p>
            <a:pPr marL="0" lvl="0" indent="0" algn="just">
              <a:lnSpc>
                <a:spcPts val="4394"/>
              </a:lnSpc>
              <a:spcBef>
                <a:spcPct val="0"/>
              </a:spcBef>
            </a:pPr>
            <a:r>
              <a:rPr lang="en-US" sz="2349" b="1" u="none" strike="noStrike">
                <a:solidFill>
                  <a:srgbClr val="323232"/>
                </a:solidFill>
                <a:latin typeface="Public Sans Bold"/>
                <a:ea typeface="Public Sans Bold"/>
                <a:cs typeface="Public Sans Bold"/>
                <a:sym typeface="Public Sans Bold"/>
              </a:rPr>
              <a:t>Thời tiết = "Mưa" (3 mẫu):</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o  Số mẫu "Có" = 2</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o  Số mẫu "Không" = 1</a:t>
            </a:r>
          </a:p>
        </p:txBody>
      </p:sp>
      <p:sp>
        <p:nvSpPr>
          <p:cNvPr id="13" name="TextBox 13"/>
          <p:cNvSpPr txBox="1"/>
          <p:nvPr/>
        </p:nvSpPr>
        <p:spPr>
          <a:xfrm>
            <a:off x="1632195" y="4135222"/>
            <a:ext cx="5006769" cy="1609723"/>
          </a:xfrm>
          <a:prstGeom prst="rect">
            <a:avLst/>
          </a:prstGeom>
        </p:spPr>
        <p:txBody>
          <a:bodyPr lIns="0" tIns="0" rIns="0" bIns="0" rtlCol="0" anchor="t">
            <a:spAutoFit/>
          </a:bodyPr>
          <a:lstStyle/>
          <a:p>
            <a:pPr algn="just">
              <a:lnSpc>
                <a:spcPts val="4394"/>
              </a:lnSpc>
            </a:pPr>
            <a:r>
              <a:rPr lang="en-US" sz="2349" b="1">
                <a:solidFill>
                  <a:srgbClr val="323232"/>
                </a:solidFill>
                <a:latin typeface="Public Sans Bold"/>
                <a:ea typeface="Public Sans Bold"/>
                <a:cs typeface="Public Sans Bold"/>
                <a:sym typeface="Public Sans Bold"/>
              </a:rPr>
              <a:t>Thời tiết = "Nắng" (4 mẫu):</a:t>
            </a:r>
          </a:p>
          <a:p>
            <a:pPr algn="just">
              <a:lnSpc>
                <a:spcPts val="4394"/>
              </a:lnSpc>
            </a:pPr>
            <a:r>
              <a:rPr lang="en-US" sz="2349">
                <a:solidFill>
                  <a:srgbClr val="323232"/>
                </a:solidFill>
                <a:latin typeface="Public Sans"/>
                <a:ea typeface="Public Sans"/>
                <a:cs typeface="Public Sans"/>
                <a:sym typeface="Public Sans"/>
              </a:rPr>
              <a:t>o Số mẫu "Có" = 1</a:t>
            </a:r>
          </a:p>
          <a:p>
            <a:pPr marL="0" lvl="0" indent="0" algn="just">
              <a:lnSpc>
                <a:spcPts val="4394"/>
              </a:lnSpc>
              <a:spcBef>
                <a:spcPct val="0"/>
              </a:spcBef>
            </a:pPr>
            <a:r>
              <a:rPr lang="en-US" sz="2349">
                <a:solidFill>
                  <a:srgbClr val="323232"/>
                </a:solidFill>
                <a:latin typeface="Public Sans"/>
                <a:ea typeface="Public Sans"/>
                <a:cs typeface="Public Sans"/>
                <a:sym typeface="Public Sans"/>
              </a:rPr>
              <a:t>o Số mẫu "Không" = 3</a:t>
            </a:r>
          </a:p>
        </p:txBody>
      </p:sp>
      <p:sp>
        <p:nvSpPr>
          <p:cNvPr id="14" name="Freeform 14"/>
          <p:cNvSpPr/>
          <p:nvPr/>
        </p:nvSpPr>
        <p:spPr>
          <a:xfrm>
            <a:off x="14419219" y="0"/>
            <a:ext cx="3133986" cy="2108318"/>
          </a:xfrm>
          <a:custGeom>
            <a:avLst/>
            <a:gdLst/>
            <a:ahLst/>
            <a:cxnLst/>
            <a:rect l="l" t="t" r="r" b="b"/>
            <a:pathLst>
              <a:path w="3133986" h="2108318">
                <a:moveTo>
                  <a:pt x="0" y="0"/>
                </a:moveTo>
                <a:lnTo>
                  <a:pt x="3133985" y="0"/>
                </a:lnTo>
                <a:lnTo>
                  <a:pt x="3133985" y="2108318"/>
                </a:lnTo>
                <a:lnTo>
                  <a:pt x="0" y="21083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grpSp>
        <p:nvGrpSpPr>
          <p:cNvPr id="2" name="Group 2"/>
          <p:cNvGrpSpPr/>
          <p:nvPr/>
        </p:nvGrpSpPr>
        <p:grpSpPr>
          <a:xfrm>
            <a:off x="15201900" y="9258300"/>
            <a:ext cx="3086100" cy="1060196"/>
            <a:chOff x="0" y="0"/>
            <a:chExt cx="812800" cy="279229"/>
          </a:xfrm>
        </p:grpSpPr>
        <p:sp>
          <p:nvSpPr>
            <p:cNvPr id="3" name="Freeform 3"/>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4" name="TextBox 4"/>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CHÂU MY</a:t>
              </a:r>
            </a:p>
          </p:txBody>
        </p:sp>
      </p:grpSp>
      <p:sp>
        <p:nvSpPr>
          <p:cNvPr id="5" name="Freeform 5"/>
          <p:cNvSpPr/>
          <p:nvPr/>
        </p:nvSpPr>
        <p:spPr>
          <a:xfrm>
            <a:off x="1028700" y="3217305"/>
            <a:ext cx="6604683" cy="2214287"/>
          </a:xfrm>
          <a:custGeom>
            <a:avLst/>
            <a:gdLst/>
            <a:ahLst/>
            <a:cxnLst/>
            <a:rect l="l" t="t" r="r" b="b"/>
            <a:pathLst>
              <a:path w="6604683" h="2214287">
                <a:moveTo>
                  <a:pt x="0" y="0"/>
                </a:moveTo>
                <a:lnTo>
                  <a:pt x="6604683" y="0"/>
                </a:lnTo>
                <a:lnTo>
                  <a:pt x="6604683" y="2214286"/>
                </a:lnTo>
                <a:lnTo>
                  <a:pt x="0" y="2214286"/>
                </a:lnTo>
                <a:lnTo>
                  <a:pt x="0" y="0"/>
                </a:lnTo>
                <a:close/>
              </a:path>
            </a:pathLst>
          </a:custGeom>
          <a:blipFill>
            <a:blip r:embed="rId2"/>
            <a:stretch>
              <a:fillRect/>
            </a:stretch>
          </a:blipFill>
        </p:spPr>
      </p:sp>
      <p:sp>
        <p:nvSpPr>
          <p:cNvPr id="6" name="TextBox 6"/>
          <p:cNvSpPr txBox="1"/>
          <p:nvPr/>
        </p:nvSpPr>
        <p:spPr>
          <a:xfrm>
            <a:off x="1028700" y="2283813"/>
            <a:ext cx="13066422" cy="504867"/>
          </a:xfrm>
          <a:prstGeom prst="rect">
            <a:avLst/>
          </a:prstGeom>
        </p:spPr>
        <p:txBody>
          <a:bodyPr lIns="0" tIns="0" rIns="0" bIns="0" rtlCol="0" anchor="t">
            <a:spAutoFit/>
          </a:bodyPr>
          <a:lstStyle/>
          <a:p>
            <a:pPr algn="just">
              <a:lnSpc>
                <a:spcPts val="4394"/>
              </a:lnSpc>
            </a:pPr>
            <a:r>
              <a:rPr lang="en-US" sz="2349">
                <a:solidFill>
                  <a:srgbClr val="323232"/>
                </a:solidFill>
                <a:latin typeface="Public Sans"/>
                <a:ea typeface="Public Sans"/>
                <a:cs typeface="Public Sans"/>
                <a:sym typeface="Public Sans"/>
              </a:rPr>
              <a:t>-</a:t>
            </a:r>
            <a:r>
              <a:rPr lang="en-US" sz="2349" b="1">
                <a:solidFill>
                  <a:srgbClr val="323232"/>
                </a:solidFill>
                <a:latin typeface="Public Sans Bold"/>
                <a:ea typeface="Public Sans Bold"/>
                <a:cs typeface="Public Sans Bold"/>
                <a:sym typeface="Public Sans Bold"/>
              </a:rPr>
              <a:t>Bước 3:</a:t>
            </a:r>
            <a:r>
              <a:rPr lang="en-US" sz="2349">
                <a:solidFill>
                  <a:srgbClr val="323232"/>
                </a:solidFill>
                <a:latin typeface="Public Sans"/>
                <a:ea typeface="Public Sans"/>
                <a:cs typeface="Public Sans"/>
                <a:sym typeface="Public Sans"/>
              </a:rPr>
              <a:t> Tính Information Gain của "Thời tiết":</a:t>
            </a:r>
          </a:p>
        </p:txBody>
      </p:sp>
      <p:sp>
        <p:nvSpPr>
          <p:cNvPr id="7" name="TextBox 7"/>
          <p:cNvSpPr txBox="1"/>
          <p:nvPr/>
        </p:nvSpPr>
        <p:spPr>
          <a:xfrm>
            <a:off x="762806" y="628585"/>
            <a:ext cx="11313011" cy="933406"/>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2. Giới thiệu ID3</a:t>
            </a:r>
          </a:p>
        </p:txBody>
      </p:sp>
      <p:sp>
        <p:nvSpPr>
          <p:cNvPr id="8" name="TextBox 8"/>
          <p:cNvSpPr txBox="1"/>
          <p:nvPr/>
        </p:nvSpPr>
        <p:spPr>
          <a:xfrm>
            <a:off x="762806" y="1523891"/>
            <a:ext cx="7229978"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f. Ví dụ minh họa:</a:t>
            </a:r>
          </a:p>
        </p:txBody>
      </p:sp>
      <p:sp>
        <p:nvSpPr>
          <p:cNvPr id="9" name="TextBox 9"/>
          <p:cNvSpPr txBox="1"/>
          <p:nvPr/>
        </p:nvSpPr>
        <p:spPr>
          <a:xfrm>
            <a:off x="1075798" y="5704255"/>
            <a:ext cx="12753431" cy="3819435"/>
          </a:xfrm>
          <a:prstGeom prst="rect">
            <a:avLst/>
          </a:prstGeom>
        </p:spPr>
        <p:txBody>
          <a:bodyPr lIns="0" tIns="0" rIns="0" bIns="0" rtlCol="0" anchor="t">
            <a:spAutoFit/>
          </a:bodyPr>
          <a:lstStyle/>
          <a:p>
            <a:pPr algn="just">
              <a:lnSpc>
                <a:spcPts val="4394"/>
              </a:lnSpc>
            </a:pPr>
            <a:r>
              <a:rPr lang="en-US" sz="2349" b="1">
                <a:solidFill>
                  <a:srgbClr val="323232"/>
                </a:solidFill>
                <a:latin typeface="Public Sans Bold"/>
                <a:ea typeface="Public Sans Bold"/>
                <a:cs typeface="Public Sans Bold"/>
                <a:sym typeface="Public Sans Bold"/>
              </a:rPr>
              <a:t>Tính Information Gain cho các thuộc tính khác</a:t>
            </a:r>
          </a:p>
          <a:p>
            <a:pPr algn="just">
              <a:lnSpc>
                <a:spcPts val="4394"/>
              </a:lnSpc>
            </a:pPr>
            <a:r>
              <a:rPr lang="en-US" sz="2349">
                <a:solidFill>
                  <a:srgbClr val="323232"/>
                </a:solidFill>
                <a:latin typeface="Public Sans"/>
                <a:ea typeface="Public Sans"/>
                <a:cs typeface="Public Sans"/>
                <a:sym typeface="Public Sans"/>
              </a:rPr>
              <a:t>Tương tự, ta tính IG cho các thuộc tính khác và so sánh:</a:t>
            </a:r>
          </a:p>
          <a:p>
            <a:pPr marL="0" lvl="0" indent="0" algn="just">
              <a:lnSpc>
                <a:spcPts val="4394"/>
              </a:lnSpc>
              <a:spcBef>
                <a:spcPct val="0"/>
              </a:spcBef>
            </a:pPr>
            <a:r>
              <a:rPr lang="en-US" sz="2349">
                <a:solidFill>
                  <a:srgbClr val="323232"/>
                </a:solidFill>
                <a:latin typeface="Public Sans"/>
                <a:ea typeface="Public Sans"/>
                <a:cs typeface="Public Sans"/>
                <a:sym typeface="Public Sans"/>
              </a:rPr>
              <a:t>o  IG(</a:t>
            </a:r>
            <a:r>
              <a:rPr lang="en-US" sz="2349" u="none" strike="noStrike">
                <a:solidFill>
                  <a:srgbClr val="323232"/>
                </a:solidFill>
                <a:latin typeface="Public Sans"/>
                <a:ea typeface="Public Sans"/>
                <a:cs typeface="Public Sans"/>
                <a:sym typeface="Public Sans"/>
              </a:rPr>
              <a:t>Thời tiết) = 0.325</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o  IG(Nhiệt độ) = 0.029</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o  IG(Độ ẩm) = 0.152</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o  IG(Gió) = 0.048</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 Thuộc tính có IG cao nhất là "Thời tiết", nên ta chọn nó làm nút gốc của cây quyết định.</a:t>
            </a:r>
          </a:p>
        </p:txBody>
      </p:sp>
      <p:sp>
        <p:nvSpPr>
          <p:cNvPr id="10" name="Freeform 10"/>
          <p:cNvSpPr/>
          <p:nvPr/>
        </p:nvSpPr>
        <p:spPr>
          <a:xfrm>
            <a:off x="14419219" y="0"/>
            <a:ext cx="3133986" cy="2108318"/>
          </a:xfrm>
          <a:custGeom>
            <a:avLst/>
            <a:gdLst/>
            <a:ahLst/>
            <a:cxnLst/>
            <a:rect l="l" t="t" r="r" b="b"/>
            <a:pathLst>
              <a:path w="3133986" h="2108318">
                <a:moveTo>
                  <a:pt x="0" y="0"/>
                </a:moveTo>
                <a:lnTo>
                  <a:pt x="3133985" y="0"/>
                </a:lnTo>
                <a:lnTo>
                  <a:pt x="3133985" y="2108318"/>
                </a:lnTo>
                <a:lnTo>
                  <a:pt x="0" y="2108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grpSp>
        <p:nvGrpSpPr>
          <p:cNvPr id="2" name="Group 2"/>
          <p:cNvGrpSpPr/>
          <p:nvPr/>
        </p:nvGrpSpPr>
        <p:grpSpPr>
          <a:xfrm>
            <a:off x="15201900" y="9258300"/>
            <a:ext cx="3086100" cy="1060196"/>
            <a:chOff x="0" y="0"/>
            <a:chExt cx="812800" cy="279229"/>
          </a:xfrm>
        </p:grpSpPr>
        <p:sp>
          <p:nvSpPr>
            <p:cNvPr id="3" name="Freeform 3"/>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4" name="TextBox 4"/>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CHÂU MY</a:t>
              </a:r>
            </a:p>
          </p:txBody>
        </p:sp>
      </p:grpSp>
      <p:sp>
        <p:nvSpPr>
          <p:cNvPr id="5" name="Freeform 5"/>
          <p:cNvSpPr/>
          <p:nvPr/>
        </p:nvSpPr>
        <p:spPr>
          <a:xfrm>
            <a:off x="1028700" y="3217305"/>
            <a:ext cx="6604683" cy="2214287"/>
          </a:xfrm>
          <a:custGeom>
            <a:avLst/>
            <a:gdLst/>
            <a:ahLst/>
            <a:cxnLst/>
            <a:rect l="l" t="t" r="r" b="b"/>
            <a:pathLst>
              <a:path w="6604683" h="2214287">
                <a:moveTo>
                  <a:pt x="0" y="0"/>
                </a:moveTo>
                <a:lnTo>
                  <a:pt x="6604683" y="0"/>
                </a:lnTo>
                <a:lnTo>
                  <a:pt x="6604683" y="2214286"/>
                </a:lnTo>
                <a:lnTo>
                  <a:pt x="0" y="2214286"/>
                </a:lnTo>
                <a:lnTo>
                  <a:pt x="0" y="0"/>
                </a:lnTo>
                <a:close/>
              </a:path>
            </a:pathLst>
          </a:custGeom>
          <a:blipFill>
            <a:blip r:embed="rId2"/>
            <a:stretch>
              <a:fillRect/>
            </a:stretch>
          </a:blipFill>
        </p:spPr>
      </p:sp>
      <p:sp>
        <p:nvSpPr>
          <p:cNvPr id="6" name="TextBox 6"/>
          <p:cNvSpPr txBox="1"/>
          <p:nvPr/>
        </p:nvSpPr>
        <p:spPr>
          <a:xfrm>
            <a:off x="1028700" y="2283813"/>
            <a:ext cx="13066422" cy="504867"/>
          </a:xfrm>
          <a:prstGeom prst="rect">
            <a:avLst/>
          </a:prstGeom>
        </p:spPr>
        <p:txBody>
          <a:bodyPr lIns="0" tIns="0" rIns="0" bIns="0" rtlCol="0" anchor="t">
            <a:spAutoFit/>
          </a:bodyPr>
          <a:lstStyle/>
          <a:p>
            <a:pPr algn="just">
              <a:lnSpc>
                <a:spcPts val="4394"/>
              </a:lnSpc>
            </a:pPr>
            <a:r>
              <a:rPr lang="en-US" sz="2349">
                <a:solidFill>
                  <a:srgbClr val="323232"/>
                </a:solidFill>
                <a:latin typeface="Public Sans"/>
                <a:ea typeface="Public Sans"/>
                <a:cs typeface="Public Sans"/>
                <a:sym typeface="Public Sans"/>
              </a:rPr>
              <a:t>-</a:t>
            </a:r>
            <a:r>
              <a:rPr lang="en-US" sz="2349" b="1">
                <a:solidFill>
                  <a:srgbClr val="323232"/>
                </a:solidFill>
                <a:latin typeface="Public Sans Bold"/>
                <a:ea typeface="Public Sans Bold"/>
                <a:cs typeface="Public Sans Bold"/>
                <a:sym typeface="Public Sans Bold"/>
              </a:rPr>
              <a:t>Bước 3:</a:t>
            </a:r>
            <a:r>
              <a:rPr lang="en-US" sz="2349">
                <a:solidFill>
                  <a:srgbClr val="323232"/>
                </a:solidFill>
                <a:latin typeface="Public Sans"/>
                <a:ea typeface="Public Sans"/>
                <a:cs typeface="Public Sans"/>
                <a:sym typeface="Public Sans"/>
              </a:rPr>
              <a:t> Tính Information Gain của "Thời tiết":</a:t>
            </a:r>
          </a:p>
        </p:txBody>
      </p:sp>
      <p:sp>
        <p:nvSpPr>
          <p:cNvPr id="7" name="TextBox 7"/>
          <p:cNvSpPr txBox="1"/>
          <p:nvPr/>
        </p:nvSpPr>
        <p:spPr>
          <a:xfrm>
            <a:off x="762806" y="628585"/>
            <a:ext cx="11313011" cy="933406"/>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2. Giới thiệu ID3</a:t>
            </a:r>
          </a:p>
        </p:txBody>
      </p:sp>
      <p:sp>
        <p:nvSpPr>
          <p:cNvPr id="8" name="TextBox 8"/>
          <p:cNvSpPr txBox="1"/>
          <p:nvPr/>
        </p:nvSpPr>
        <p:spPr>
          <a:xfrm>
            <a:off x="762806" y="1523891"/>
            <a:ext cx="7229978"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f. Ví dụ minh họa:</a:t>
            </a:r>
          </a:p>
        </p:txBody>
      </p:sp>
      <p:sp>
        <p:nvSpPr>
          <p:cNvPr id="9" name="TextBox 9"/>
          <p:cNvSpPr txBox="1"/>
          <p:nvPr/>
        </p:nvSpPr>
        <p:spPr>
          <a:xfrm>
            <a:off x="1075798" y="5704255"/>
            <a:ext cx="12753431" cy="3819435"/>
          </a:xfrm>
          <a:prstGeom prst="rect">
            <a:avLst/>
          </a:prstGeom>
        </p:spPr>
        <p:txBody>
          <a:bodyPr lIns="0" tIns="0" rIns="0" bIns="0" rtlCol="0" anchor="t">
            <a:spAutoFit/>
          </a:bodyPr>
          <a:lstStyle/>
          <a:p>
            <a:pPr algn="just">
              <a:lnSpc>
                <a:spcPts val="4394"/>
              </a:lnSpc>
            </a:pPr>
            <a:r>
              <a:rPr lang="en-US" sz="2349" b="1">
                <a:solidFill>
                  <a:srgbClr val="323232"/>
                </a:solidFill>
                <a:latin typeface="Public Sans Bold"/>
                <a:ea typeface="Public Sans Bold"/>
                <a:cs typeface="Public Sans Bold"/>
                <a:sym typeface="Public Sans Bold"/>
              </a:rPr>
              <a:t>Tính Information Gain cho các thuộc tính khác</a:t>
            </a:r>
          </a:p>
          <a:p>
            <a:pPr algn="just">
              <a:lnSpc>
                <a:spcPts val="4394"/>
              </a:lnSpc>
            </a:pPr>
            <a:r>
              <a:rPr lang="en-US" sz="2349">
                <a:solidFill>
                  <a:srgbClr val="323232"/>
                </a:solidFill>
                <a:latin typeface="Public Sans"/>
                <a:ea typeface="Public Sans"/>
                <a:cs typeface="Public Sans"/>
                <a:sym typeface="Public Sans"/>
              </a:rPr>
              <a:t>Tương tự, ta tính IG cho các thuộc tính khác và so sánh:</a:t>
            </a:r>
          </a:p>
          <a:p>
            <a:pPr marL="0" lvl="0" indent="0" algn="just">
              <a:lnSpc>
                <a:spcPts val="4394"/>
              </a:lnSpc>
              <a:spcBef>
                <a:spcPct val="0"/>
              </a:spcBef>
            </a:pPr>
            <a:r>
              <a:rPr lang="en-US" sz="2349">
                <a:solidFill>
                  <a:srgbClr val="323232"/>
                </a:solidFill>
                <a:latin typeface="Public Sans"/>
                <a:ea typeface="Public Sans"/>
                <a:cs typeface="Public Sans"/>
                <a:sym typeface="Public Sans"/>
              </a:rPr>
              <a:t>o  IG(</a:t>
            </a:r>
            <a:r>
              <a:rPr lang="en-US" sz="2349" u="none" strike="noStrike">
                <a:solidFill>
                  <a:srgbClr val="323232"/>
                </a:solidFill>
                <a:latin typeface="Public Sans"/>
                <a:ea typeface="Public Sans"/>
                <a:cs typeface="Public Sans"/>
                <a:sym typeface="Public Sans"/>
              </a:rPr>
              <a:t>Thời tiết) = 0.325</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o  IG(Nhiệt độ) = 0.029</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o  IG(Độ ẩm) = 0.152</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o  IG(Gió) = 0.048</a:t>
            </a:r>
          </a:p>
          <a:p>
            <a:pPr marL="0" lvl="0" indent="0" algn="just">
              <a:lnSpc>
                <a:spcPts val="4394"/>
              </a:lnSpc>
              <a:spcBef>
                <a:spcPct val="0"/>
              </a:spcBef>
            </a:pPr>
            <a:r>
              <a:rPr lang="en-US" sz="2349" u="none" strike="noStrike">
                <a:solidFill>
                  <a:srgbClr val="323232"/>
                </a:solidFill>
                <a:latin typeface="Public Sans"/>
                <a:ea typeface="Public Sans"/>
                <a:cs typeface="Public Sans"/>
                <a:sym typeface="Public Sans"/>
              </a:rPr>
              <a:t>→ Thuộc tính có IG cao nhất là "Thời tiết", nên ta chọn nó làm nút gốc của cây quyết định.</a:t>
            </a:r>
          </a:p>
        </p:txBody>
      </p:sp>
      <p:sp>
        <p:nvSpPr>
          <p:cNvPr id="10" name="Freeform 10"/>
          <p:cNvSpPr/>
          <p:nvPr/>
        </p:nvSpPr>
        <p:spPr>
          <a:xfrm>
            <a:off x="14419219" y="0"/>
            <a:ext cx="3133986" cy="2108318"/>
          </a:xfrm>
          <a:custGeom>
            <a:avLst/>
            <a:gdLst/>
            <a:ahLst/>
            <a:cxnLst/>
            <a:rect l="l" t="t" r="r" b="b"/>
            <a:pathLst>
              <a:path w="3133986" h="2108318">
                <a:moveTo>
                  <a:pt x="0" y="0"/>
                </a:moveTo>
                <a:lnTo>
                  <a:pt x="3133985" y="0"/>
                </a:lnTo>
                <a:lnTo>
                  <a:pt x="3133985" y="2108318"/>
                </a:lnTo>
                <a:lnTo>
                  <a:pt x="0" y="2108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grpSp>
        <p:nvGrpSpPr>
          <p:cNvPr id="2" name="Group 2"/>
          <p:cNvGrpSpPr/>
          <p:nvPr/>
        </p:nvGrpSpPr>
        <p:grpSpPr>
          <a:xfrm>
            <a:off x="15201900" y="9258300"/>
            <a:ext cx="3086100" cy="1060196"/>
            <a:chOff x="0" y="0"/>
            <a:chExt cx="812800" cy="279229"/>
          </a:xfrm>
        </p:grpSpPr>
        <p:sp>
          <p:nvSpPr>
            <p:cNvPr id="3" name="Freeform 3"/>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4" name="TextBox 4"/>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CHÂU MY</a:t>
              </a:r>
            </a:p>
          </p:txBody>
        </p:sp>
      </p:grpSp>
      <p:sp>
        <p:nvSpPr>
          <p:cNvPr id="5" name="Freeform 5"/>
          <p:cNvSpPr/>
          <p:nvPr/>
        </p:nvSpPr>
        <p:spPr>
          <a:xfrm>
            <a:off x="2489949" y="3735238"/>
            <a:ext cx="11301259" cy="5466984"/>
          </a:xfrm>
          <a:custGeom>
            <a:avLst/>
            <a:gdLst/>
            <a:ahLst/>
            <a:cxnLst/>
            <a:rect l="l" t="t" r="r" b="b"/>
            <a:pathLst>
              <a:path w="11301259" h="5466984">
                <a:moveTo>
                  <a:pt x="0" y="0"/>
                </a:moveTo>
                <a:lnTo>
                  <a:pt x="11301259" y="0"/>
                </a:lnTo>
                <a:lnTo>
                  <a:pt x="11301259" y="5466984"/>
                </a:lnTo>
                <a:lnTo>
                  <a:pt x="0" y="5466984"/>
                </a:lnTo>
                <a:lnTo>
                  <a:pt x="0" y="0"/>
                </a:lnTo>
                <a:close/>
              </a:path>
            </a:pathLst>
          </a:custGeom>
          <a:blipFill>
            <a:blip r:embed="rId2"/>
            <a:stretch>
              <a:fillRect/>
            </a:stretch>
          </a:blipFill>
        </p:spPr>
      </p:sp>
      <p:sp>
        <p:nvSpPr>
          <p:cNvPr id="6" name="TextBox 6"/>
          <p:cNvSpPr txBox="1"/>
          <p:nvPr/>
        </p:nvSpPr>
        <p:spPr>
          <a:xfrm>
            <a:off x="762806" y="2287374"/>
            <a:ext cx="14755545" cy="1057295"/>
          </a:xfrm>
          <a:prstGeom prst="rect">
            <a:avLst/>
          </a:prstGeom>
        </p:spPr>
        <p:txBody>
          <a:bodyPr lIns="0" tIns="0" rIns="0" bIns="0" rtlCol="0" anchor="t">
            <a:spAutoFit/>
          </a:bodyPr>
          <a:lstStyle/>
          <a:p>
            <a:pPr algn="just">
              <a:lnSpc>
                <a:spcPts val="4394"/>
              </a:lnSpc>
            </a:pPr>
            <a:r>
              <a:rPr lang="en-US" sz="2349">
                <a:solidFill>
                  <a:srgbClr val="323232"/>
                </a:solidFill>
                <a:latin typeface="Public Sans"/>
                <a:ea typeface="Public Sans"/>
                <a:cs typeface="Public Sans"/>
                <a:sym typeface="Public Sans"/>
              </a:rPr>
              <a:t>- </a:t>
            </a:r>
            <a:r>
              <a:rPr lang="en-US" sz="2349" b="1">
                <a:solidFill>
                  <a:srgbClr val="323232"/>
                </a:solidFill>
                <a:latin typeface="Public Sans Bold"/>
                <a:ea typeface="Public Sans Bold"/>
                <a:cs typeface="Public Sans Bold"/>
                <a:sym typeface="Public Sans Bold"/>
              </a:rPr>
              <a:t>Bước 4:</a:t>
            </a:r>
            <a:r>
              <a:rPr lang="en-US" sz="2349">
                <a:solidFill>
                  <a:srgbClr val="323232"/>
                </a:solidFill>
                <a:latin typeface="Public Sans"/>
                <a:ea typeface="Public Sans"/>
                <a:cs typeface="Public Sans"/>
                <a:sym typeface="Public Sans"/>
              </a:rPr>
              <a:t> Xây dựng cây quyết định:</a:t>
            </a:r>
          </a:p>
          <a:p>
            <a:pPr algn="just">
              <a:lnSpc>
                <a:spcPts val="4394"/>
              </a:lnSpc>
            </a:pPr>
            <a:r>
              <a:rPr lang="en-US" sz="2349">
                <a:solidFill>
                  <a:srgbClr val="323232"/>
                </a:solidFill>
                <a:latin typeface="Public Sans"/>
                <a:ea typeface="Public Sans"/>
                <a:cs typeface="Public Sans"/>
                <a:sym typeface="Public Sans"/>
              </a:rPr>
              <a:t>Từ các bước trên, cây quyết định có thể có dạng như sau:</a:t>
            </a:r>
          </a:p>
        </p:txBody>
      </p:sp>
      <p:sp>
        <p:nvSpPr>
          <p:cNvPr id="7" name="TextBox 7"/>
          <p:cNvSpPr txBox="1"/>
          <p:nvPr/>
        </p:nvSpPr>
        <p:spPr>
          <a:xfrm>
            <a:off x="762806" y="628585"/>
            <a:ext cx="11313011" cy="933406"/>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2. Giới thiệu ID3</a:t>
            </a:r>
          </a:p>
        </p:txBody>
      </p:sp>
      <p:sp>
        <p:nvSpPr>
          <p:cNvPr id="8" name="TextBox 8"/>
          <p:cNvSpPr txBox="1"/>
          <p:nvPr/>
        </p:nvSpPr>
        <p:spPr>
          <a:xfrm>
            <a:off x="762806" y="1523891"/>
            <a:ext cx="7229978"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f. Ví dụ minh họa:</a:t>
            </a:r>
          </a:p>
        </p:txBody>
      </p:sp>
      <p:sp>
        <p:nvSpPr>
          <p:cNvPr id="9" name="Freeform 9"/>
          <p:cNvSpPr/>
          <p:nvPr/>
        </p:nvSpPr>
        <p:spPr>
          <a:xfrm>
            <a:off x="14419219" y="0"/>
            <a:ext cx="3133986" cy="2108318"/>
          </a:xfrm>
          <a:custGeom>
            <a:avLst/>
            <a:gdLst/>
            <a:ahLst/>
            <a:cxnLst/>
            <a:rect l="l" t="t" r="r" b="b"/>
            <a:pathLst>
              <a:path w="3133986" h="2108318">
                <a:moveTo>
                  <a:pt x="0" y="0"/>
                </a:moveTo>
                <a:lnTo>
                  <a:pt x="3133985" y="0"/>
                </a:lnTo>
                <a:lnTo>
                  <a:pt x="3133985" y="2108318"/>
                </a:lnTo>
                <a:lnTo>
                  <a:pt x="0" y="2108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2799627" y="1322565"/>
            <a:ext cx="12688746" cy="8588526"/>
          </a:xfrm>
          <a:custGeom>
            <a:avLst/>
            <a:gdLst/>
            <a:ahLst/>
            <a:cxnLst/>
            <a:rect l="l" t="t" r="r" b="b"/>
            <a:pathLst>
              <a:path w="12688746" h="8588526">
                <a:moveTo>
                  <a:pt x="0" y="0"/>
                </a:moveTo>
                <a:lnTo>
                  <a:pt x="12688746" y="0"/>
                </a:lnTo>
                <a:lnTo>
                  <a:pt x="12688746" y="8588526"/>
                </a:lnTo>
                <a:lnTo>
                  <a:pt x="0" y="8588526"/>
                </a:lnTo>
                <a:lnTo>
                  <a:pt x="0" y="0"/>
                </a:lnTo>
                <a:close/>
              </a:path>
            </a:pathLst>
          </a:custGeom>
          <a:blipFill>
            <a:blip r:embed="rId2"/>
            <a:stretch>
              <a:fillRect/>
            </a:stretch>
          </a:blipFill>
        </p:spPr>
      </p:sp>
      <p:sp>
        <p:nvSpPr>
          <p:cNvPr id="3" name="TextBox 3"/>
          <p:cNvSpPr txBox="1"/>
          <p:nvPr/>
        </p:nvSpPr>
        <p:spPr>
          <a:xfrm>
            <a:off x="6380034" y="95250"/>
            <a:ext cx="5527931" cy="9334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FRAMEWORK</a:t>
            </a:r>
          </a:p>
        </p:txBody>
      </p:sp>
      <p:grpSp>
        <p:nvGrpSpPr>
          <p:cNvPr id="4" name="Group 4"/>
          <p:cNvGrpSpPr/>
          <p:nvPr/>
        </p:nvGrpSpPr>
        <p:grpSpPr>
          <a:xfrm>
            <a:off x="15234205" y="9226804"/>
            <a:ext cx="3086100" cy="1060196"/>
            <a:chOff x="0" y="0"/>
            <a:chExt cx="812800" cy="279229"/>
          </a:xfrm>
        </p:grpSpPr>
        <p:sp>
          <p:nvSpPr>
            <p:cNvPr id="5" name="Freeform 5"/>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6" name="TextBox 6"/>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5242758" y="1321331"/>
            <a:ext cx="8320499" cy="8491109"/>
          </a:xfrm>
          <a:custGeom>
            <a:avLst/>
            <a:gdLst/>
            <a:ahLst/>
            <a:cxnLst/>
            <a:rect l="l" t="t" r="r" b="b"/>
            <a:pathLst>
              <a:path w="8320499" h="8491109">
                <a:moveTo>
                  <a:pt x="0" y="0"/>
                </a:moveTo>
                <a:lnTo>
                  <a:pt x="8320499" y="0"/>
                </a:lnTo>
                <a:lnTo>
                  <a:pt x="8320499" y="8491108"/>
                </a:lnTo>
                <a:lnTo>
                  <a:pt x="0" y="8491108"/>
                </a:lnTo>
                <a:lnTo>
                  <a:pt x="0" y="0"/>
                </a:lnTo>
                <a:close/>
              </a:path>
            </a:pathLst>
          </a:custGeom>
          <a:blipFill>
            <a:blip r:embed="rId2"/>
            <a:stretch>
              <a:fillRect/>
            </a:stretch>
          </a:blipFill>
        </p:spPr>
      </p:sp>
      <p:sp>
        <p:nvSpPr>
          <p:cNvPr id="3" name="TextBox 3"/>
          <p:cNvSpPr txBox="1"/>
          <p:nvPr/>
        </p:nvSpPr>
        <p:spPr>
          <a:xfrm>
            <a:off x="6121169" y="387881"/>
            <a:ext cx="6045662" cy="9334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STUDENT DATA</a:t>
            </a:r>
          </a:p>
        </p:txBody>
      </p:sp>
      <p:grpSp>
        <p:nvGrpSpPr>
          <p:cNvPr id="4" name="Group 4"/>
          <p:cNvGrpSpPr/>
          <p:nvPr/>
        </p:nvGrpSpPr>
        <p:grpSpPr>
          <a:xfrm>
            <a:off x="15234205" y="9226804"/>
            <a:ext cx="3086100" cy="1060196"/>
            <a:chOff x="0" y="0"/>
            <a:chExt cx="812800" cy="279229"/>
          </a:xfrm>
        </p:grpSpPr>
        <p:sp>
          <p:nvSpPr>
            <p:cNvPr id="5" name="Freeform 5"/>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6" name="TextBox 6"/>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a:off x="762806" y="2758024"/>
            <a:ext cx="9488152" cy="3126364"/>
          </a:xfrm>
          <a:custGeom>
            <a:avLst/>
            <a:gdLst/>
            <a:ahLst/>
            <a:cxnLst/>
            <a:rect l="l" t="t" r="r" b="b"/>
            <a:pathLst>
              <a:path w="9488152" h="3126364">
                <a:moveTo>
                  <a:pt x="0" y="0"/>
                </a:moveTo>
                <a:lnTo>
                  <a:pt x="9488152" y="0"/>
                </a:lnTo>
                <a:lnTo>
                  <a:pt x="9488152" y="3126364"/>
                </a:lnTo>
                <a:lnTo>
                  <a:pt x="0" y="3126364"/>
                </a:lnTo>
                <a:lnTo>
                  <a:pt x="0" y="0"/>
                </a:lnTo>
                <a:close/>
              </a:path>
            </a:pathLst>
          </a:custGeom>
          <a:blipFill>
            <a:blip r:embed="rId2"/>
            <a:stretch>
              <a:fillRect/>
            </a:stretch>
          </a:blipFill>
        </p:spPr>
      </p:sp>
      <p:sp>
        <p:nvSpPr>
          <p:cNvPr id="3" name="Freeform 3"/>
          <p:cNvSpPr/>
          <p:nvPr/>
        </p:nvSpPr>
        <p:spPr>
          <a:xfrm>
            <a:off x="762806" y="7542148"/>
            <a:ext cx="9488152" cy="1078199"/>
          </a:xfrm>
          <a:custGeom>
            <a:avLst/>
            <a:gdLst/>
            <a:ahLst/>
            <a:cxnLst/>
            <a:rect l="l" t="t" r="r" b="b"/>
            <a:pathLst>
              <a:path w="9488152" h="1078199">
                <a:moveTo>
                  <a:pt x="0" y="0"/>
                </a:moveTo>
                <a:lnTo>
                  <a:pt x="9488152" y="0"/>
                </a:lnTo>
                <a:lnTo>
                  <a:pt x="9488152" y="1078199"/>
                </a:lnTo>
                <a:lnTo>
                  <a:pt x="0" y="1078199"/>
                </a:lnTo>
                <a:lnTo>
                  <a:pt x="0" y="0"/>
                </a:lnTo>
                <a:close/>
              </a:path>
            </a:pathLst>
          </a:custGeom>
          <a:blipFill>
            <a:blip r:embed="rId3"/>
            <a:stretch>
              <a:fillRect/>
            </a:stretch>
          </a:blipFill>
        </p:spPr>
      </p:sp>
      <p:grpSp>
        <p:nvGrpSpPr>
          <p:cNvPr id="4" name="Group 4"/>
          <p:cNvGrpSpPr/>
          <p:nvPr/>
        </p:nvGrpSpPr>
        <p:grpSpPr>
          <a:xfrm>
            <a:off x="11823866" y="3554738"/>
            <a:ext cx="7357880" cy="7974820"/>
            <a:chOff x="0" y="0"/>
            <a:chExt cx="9810506" cy="10633093"/>
          </a:xfrm>
        </p:grpSpPr>
        <p:sp>
          <p:nvSpPr>
            <p:cNvPr id="5" name="Freeform 5"/>
            <p:cNvSpPr/>
            <p:nvPr/>
          </p:nvSpPr>
          <p:spPr>
            <a:xfrm flipH="1">
              <a:off x="0" y="2118350"/>
              <a:ext cx="4512814" cy="8514744"/>
            </a:xfrm>
            <a:custGeom>
              <a:avLst/>
              <a:gdLst/>
              <a:ahLst/>
              <a:cxnLst/>
              <a:rect l="l" t="t" r="r" b="b"/>
              <a:pathLst>
                <a:path w="4512814" h="8514744">
                  <a:moveTo>
                    <a:pt x="4512814" y="0"/>
                  </a:moveTo>
                  <a:lnTo>
                    <a:pt x="0" y="0"/>
                  </a:lnTo>
                  <a:lnTo>
                    <a:pt x="0" y="8514743"/>
                  </a:lnTo>
                  <a:lnTo>
                    <a:pt x="4512814" y="8514743"/>
                  </a:lnTo>
                  <a:lnTo>
                    <a:pt x="4512814" y="0"/>
                  </a:lnTo>
                  <a:close/>
                </a:path>
              </a:pathLst>
            </a:custGeom>
            <a:blipFill>
              <a:blip r:embed="rId4"/>
              <a:stretch>
                <a:fillRect/>
              </a:stretch>
            </a:blipFill>
          </p:spPr>
        </p:sp>
        <p:sp>
          <p:nvSpPr>
            <p:cNvPr id="6" name="Freeform 6"/>
            <p:cNvSpPr/>
            <p:nvPr/>
          </p:nvSpPr>
          <p:spPr>
            <a:xfrm>
              <a:off x="2977797" y="0"/>
              <a:ext cx="6832709" cy="9359875"/>
            </a:xfrm>
            <a:custGeom>
              <a:avLst/>
              <a:gdLst/>
              <a:ahLst/>
              <a:cxnLst/>
              <a:rect l="l" t="t" r="r" b="b"/>
              <a:pathLst>
                <a:path w="6832709" h="9359875">
                  <a:moveTo>
                    <a:pt x="0" y="0"/>
                  </a:moveTo>
                  <a:lnTo>
                    <a:pt x="6832709" y="0"/>
                  </a:lnTo>
                  <a:lnTo>
                    <a:pt x="6832709" y="9359875"/>
                  </a:lnTo>
                  <a:lnTo>
                    <a:pt x="0" y="93598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7" name="TextBox 7"/>
          <p:cNvSpPr txBox="1"/>
          <p:nvPr/>
        </p:nvSpPr>
        <p:spPr>
          <a:xfrm>
            <a:off x="762806" y="1922364"/>
            <a:ext cx="7647039"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1: </a:t>
            </a:r>
            <a:r>
              <a:rPr lang="en-US" sz="3200">
                <a:solidFill>
                  <a:srgbClr val="FFFFFF"/>
                </a:solidFill>
                <a:latin typeface="Public Sans"/>
                <a:ea typeface="Public Sans"/>
                <a:cs typeface="Public Sans"/>
                <a:sym typeface="Public Sans"/>
              </a:rPr>
              <a:t>Import thư viện cần thiết</a:t>
            </a:r>
          </a:p>
        </p:txBody>
      </p:sp>
      <p:sp>
        <p:nvSpPr>
          <p:cNvPr id="8" name="TextBox 8"/>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sp>
        <p:nvSpPr>
          <p:cNvPr id="9" name="TextBox 9"/>
          <p:cNvSpPr txBox="1"/>
          <p:nvPr/>
        </p:nvSpPr>
        <p:spPr>
          <a:xfrm>
            <a:off x="762806" y="6706488"/>
            <a:ext cx="7647039"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2:</a:t>
            </a:r>
            <a:r>
              <a:rPr lang="en-US" sz="3200">
                <a:solidFill>
                  <a:srgbClr val="FFFFFF"/>
                </a:solidFill>
                <a:latin typeface="Public Sans"/>
                <a:ea typeface="Public Sans"/>
                <a:cs typeface="Public Sans"/>
                <a:sym typeface="Public Sans"/>
              </a:rPr>
              <a:t> Đọc dữ liệu từ file CSV</a:t>
            </a:r>
          </a:p>
        </p:txBody>
      </p:sp>
      <p:sp>
        <p:nvSpPr>
          <p:cNvPr id="10" name="Freeform 10"/>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7">
              <a:extLst>
                <a:ext uri="{96DAC541-7B7A-43D3-8B79-37D633B846F1}">
                  <asvg:svgBlip xmlns:asvg="http://schemas.microsoft.com/office/drawing/2016/SVG/main" r:embed="rId8"/>
                </a:ext>
              </a:extLst>
            </a:blip>
            <a:stretch>
              <a:fillRect b="-5100"/>
            </a:stretch>
          </a:blipFill>
        </p:spPr>
      </p:sp>
      <p:grpSp>
        <p:nvGrpSpPr>
          <p:cNvPr id="11" name="Group 11"/>
          <p:cNvGrpSpPr/>
          <p:nvPr/>
        </p:nvGrpSpPr>
        <p:grpSpPr>
          <a:xfrm>
            <a:off x="15234205" y="9226804"/>
            <a:ext cx="3086100" cy="1060196"/>
            <a:chOff x="0" y="0"/>
            <a:chExt cx="812800" cy="279229"/>
          </a:xfrm>
        </p:grpSpPr>
        <p:sp>
          <p:nvSpPr>
            <p:cNvPr id="12" name="Freeform 12"/>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3" name="TextBox 13"/>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grpSp>
        <p:nvGrpSpPr>
          <p:cNvPr id="2" name="Group 2"/>
          <p:cNvGrpSpPr/>
          <p:nvPr/>
        </p:nvGrpSpPr>
        <p:grpSpPr>
          <a:xfrm>
            <a:off x="11823866" y="3554738"/>
            <a:ext cx="7357880" cy="7974820"/>
            <a:chOff x="0" y="0"/>
            <a:chExt cx="9810506" cy="10633093"/>
          </a:xfrm>
        </p:grpSpPr>
        <p:sp>
          <p:nvSpPr>
            <p:cNvPr id="3" name="Freeform 3"/>
            <p:cNvSpPr/>
            <p:nvPr/>
          </p:nvSpPr>
          <p:spPr>
            <a:xfrm flipH="1">
              <a:off x="0" y="2118350"/>
              <a:ext cx="4512814" cy="8514744"/>
            </a:xfrm>
            <a:custGeom>
              <a:avLst/>
              <a:gdLst/>
              <a:ahLst/>
              <a:cxnLst/>
              <a:rect l="l" t="t" r="r" b="b"/>
              <a:pathLst>
                <a:path w="4512814" h="8514744">
                  <a:moveTo>
                    <a:pt x="4512814" y="0"/>
                  </a:moveTo>
                  <a:lnTo>
                    <a:pt x="0" y="0"/>
                  </a:lnTo>
                  <a:lnTo>
                    <a:pt x="0" y="8514743"/>
                  </a:lnTo>
                  <a:lnTo>
                    <a:pt x="4512814" y="8514743"/>
                  </a:lnTo>
                  <a:lnTo>
                    <a:pt x="4512814" y="0"/>
                  </a:lnTo>
                  <a:close/>
                </a:path>
              </a:pathLst>
            </a:custGeom>
            <a:blipFill>
              <a:blip r:embed="rId2"/>
              <a:stretch>
                <a:fillRect/>
              </a:stretch>
            </a:blipFill>
          </p:spPr>
        </p:sp>
        <p:sp>
          <p:nvSpPr>
            <p:cNvPr id="4" name="Freeform 4"/>
            <p:cNvSpPr/>
            <p:nvPr/>
          </p:nvSpPr>
          <p:spPr>
            <a:xfrm>
              <a:off x="2977797" y="0"/>
              <a:ext cx="6832709" cy="9359875"/>
            </a:xfrm>
            <a:custGeom>
              <a:avLst/>
              <a:gdLst/>
              <a:ahLst/>
              <a:cxnLst/>
              <a:rect l="l" t="t" r="r" b="b"/>
              <a:pathLst>
                <a:path w="6832709" h="9359875">
                  <a:moveTo>
                    <a:pt x="0" y="0"/>
                  </a:moveTo>
                  <a:lnTo>
                    <a:pt x="6832709" y="0"/>
                  </a:lnTo>
                  <a:lnTo>
                    <a:pt x="6832709" y="9359875"/>
                  </a:lnTo>
                  <a:lnTo>
                    <a:pt x="0" y="9359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5" name="Freeform 5"/>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5">
              <a:extLst>
                <a:ext uri="{96DAC541-7B7A-43D3-8B79-37D633B846F1}">
                  <asvg:svgBlip xmlns:asvg="http://schemas.microsoft.com/office/drawing/2016/SVG/main" r:embed="rId6"/>
                </a:ext>
              </a:extLst>
            </a:blip>
            <a:stretch>
              <a:fillRect b="-5100"/>
            </a:stretch>
          </a:blipFill>
        </p:spPr>
      </p:sp>
      <p:sp>
        <p:nvSpPr>
          <p:cNvPr id="6" name="Freeform 6"/>
          <p:cNvSpPr/>
          <p:nvPr/>
        </p:nvSpPr>
        <p:spPr>
          <a:xfrm>
            <a:off x="762806" y="2696454"/>
            <a:ext cx="4717028" cy="896625"/>
          </a:xfrm>
          <a:custGeom>
            <a:avLst/>
            <a:gdLst/>
            <a:ahLst/>
            <a:cxnLst/>
            <a:rect l="l" t="t" r="r" b="b"/>
            <a:pathLst>
              <a:path w="4717028" h="896625">
                <a:moveTo>
                  <a:pt x="0" y="0"/>
                </a:moveTo>
                <a:lnTo>
                  <a:pt x="4717028" y="0"/>
                </a:lnTo>
                <a:lnTo>
                  <a:pt x="4717028" y="896625"/>
                </a:lnTo>
                <a:lnTo>
                  <a:pt x="0" y="896625"/>
                </a:lnTo>
                <a:lnTo>
                  <a:pt x="0" y="0"/>
                </a:lnTo>
                <a:close/>
              </a:path>
            </a:pathLst>
          </a:custGeom>
          <a:blipFill>
            <a:blip r:embed="rId7"/>
            <a:stretch>
              <a:fillRect/>
            </a:stretch>
          </a:blipFill>
        </p:spPr>
      </p:sp>
      <p:sp>
        <p:nvSpPr>
          <p:cNvPr id="7" name="Freeform 7"/>
          <p:cNvSpPr/>
          <p:nvPr/>
        </p:nvSpPr>
        <p:spPr>
          <a:xfrm>
            <a:off x="762806" y="4590664"/>
            <a:ext cx="9335484" cy="5251210"/>
          </a:xfrm>
          <a:custGeom>
            <a:avLst/>
            <a:gdLst/>
            <a:ahLst/>
            <a:cxnLst/>
            <a:rect l="l" t="t" r="r" b="b"/>
            <a:pathLst>
              <a:path w="9335484" h="5251210">
                <a:moveTo>
                  <a:pt x="0" y="0"/>
                </a:moveTo>
                <a:lnTo>
                  <a:pt x="9335484" y="0"/>
                </a:lnTo>
                <a:lnTo>
                  <a:pt x="9335484" y="5251210"/>
                </a:lnTo>
                <a:lnTo>
                  <a:pt x="0" y="5251210"/>
                </a:lnTo>
                <a:lnTo>
                  <a:pt x="0" y="0"/>
                </a:lnTo>
                <a:close/>
              </a:path>
            </a:pathLst>
          </a:custGeom>
          <a:blipFill>
            <a:blip r:embed="rId8"/>
            <a:stretch>
              <a:fillRect/>
            </a:stretch>
          </a:blipFill>
        </p:spPr>
      </p:sp>
      <p:sp>
        <p:nvSpPr>
          <p:cNvPr id="8" name="TextBox 8"/>
          <p:cNvSpPr txBox="1"/>
          <p:nvPr/>
        </p:nvSpPr>
        <p:spPr>
          <a:xfrm>
            <a:off x="762806" y="1922364"/>
            <a:ext cx="7647039"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3:</a:t>
            </a:r>
            <a:r>
              <a:rPr lang="en-US" sz="3200">
                <a:solidFill>
                  <a:srgbClr val="FFFFFF"/>
                </a:solidFill>
                <a:latin typeface="Public Sans"/>
                <a:ea typeface="Public Sans"/>
                <a:cs typeface="Public Sans"/>
                <a:sym typeface="Public Sans"/>
              </a:rPr>
              <a:t> In ra hình dạng file</a:t>
            </a:r>
          </a:p>
        </p:txBody>
      </p:sp>
      <p:sp>
        <p:nvSpPr>
          <p:cNvPr id="9" name="TextBox 9"/>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sp>
        <p:nvSpPr>
          <p:cNvPr id="10" name="TextBox 10"/>
          <p:cNvSpPr txBox="1"/>
          <p:nvPr/>
        </p:nvSpPr>
        <p:spPr>
          <a:xfrm>
            <a:off x="762806" y="3812154"/>
            <a:ext cx="7647039" cy="521335"/>
          </a:xfrm>
          <a:prstGeom prst="rect">
            <a:avLst/>
          </a:prstGeom>
        </p:spPr>
        <p:txBody>
          <a:bodyPr lIns="0" tIns="0" rIns="0" bIns="0" rtlCol="0" anchor="t">
            <a:spAutoFit/>
          </a:bodyPr>
          <a:lstStyle/>
          <a:p>
            <a:pPr algn="l">
              <a:lnSpc>
                <a:spcPts val="4160"/>
              </a:lnSpc>
            </a:pPr>
            <a:r>
              <a:rPr lang="en-US" sz="3200">
                <a:solidFill>
                  <a:srgbClr val="FFFFFF"/>
                </a:solidFill>
                <a:latin typeface="Public Sans"/>
                <a:ea typeface="Public Sans"/>
                <a:cs typeface="Public Sans"/>
                <a:sym typeface="Public Sans"/>
              </a:rPr>
              <a:t>Kết quả:</a:t>
            </a:r>
          </a:p>
        </p:txBody>
      </p:sp>
      <p:grpSp>
        <p:nvGrpSpPr>
          <p:cNvPr id="11" name="Group 11"/>
          <p:cNvGrpSpPr/>
          <p:nvPr/>
        </p:nvGrpSpPr>
        <p:grpSpPr>
          <a:xfrm>
            <a:off x="15243730" y="9226804"/>
            <a:ext cx="3086100" cy="1060196"/>
            <a:chOff x="0" y="0"/>
            <a:chExt cx="812800" cy="279229"/>
          </a:xfrm>
        </p:grpSpPr>
        <p:sp>
          <p:nvSpPr>
            <p:cNvPr id="12" name="Freeform 12"/>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3" name="TextBox 13"/>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TextBox 2"/>
          <p:cNvSpPr txBox="1"/>
          <p:nvPr/>
        </p:nvSpPr>
        <p:spPr>
          <a:xfrm>
            <a:off x="9917741" y="1488758"/>
            <a:ext cx="7341559"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1. Giới thiệu về Decision Tree</a:t>
            </a:r>
          </a:p>
        </p:txBody>
      </p:sp>
      <p:sp>
        <p:nvSpPr>
          <p:cNvPr id="3" name="TextBox 3"/>
          <p:cNvSpPr txBox="1"/>
          <p:nvPr/>
        </p:nvSpPr>
        <p:spPr>
          <a:xfrm>
            <a:off x="9917741" y="2838768"/>
            <a:ext cx="7341559"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2. Giới thiệu về ID3</a:t>
            </a:r>
          </a:p>
        </p:txBody>
      </p:sp>
      <p:sp>
        <p:nvSpPr>
          <p:cNvPr id="4" name="TextBox 4"/>
          <p:cNvSpPr txBox="1"/>
          <p:nvPr/>
        </p:nvSpPr>
        <p:spPr>
          <a:xfrm>
            <a:off x="1028700" y="1019175"/>
            <a:ext cx="6179268" cy="1524044"/>
          </a:xfrm>
          <a:prstGeom prst="rect">
            <a:avLst/>
          </a:prstGeom>
        </p:spPr>
        <p:txBody>
          <a:bodyPr lIns="0" tIns="0" rIns="0" bIns="0" rtlCol="0" anchor="t">
            <a:spAutoFit/>
          </a:bodyPr>
          <a:lstStyle/>
          <a:p>
            <a:pPr algn="l">
              <a:lnSpc>
                <a:spcPts val="11999"/>
              </a:lnSpc>
            </a:pPr>
            <a:r>
              <a:rPr lang="en-US" sz="9999" b="1">
                <a:solidFill>
                  <a:srgbClr val="405BBC"/>
                </a:solidFill>
                <a:latin typeface="Josefin Sans Bold"/>
                <a:ea typeface="Josefin Sans Bold"/>
                <a:cs typeface="Josefin Sans Bold"/>
                <a:sym typeface="Josefin Sans Bold"/>
              </a:rPr>
              <a:t>Nội dung</a:t>
            </a:r>
          </a:p>
        </p:txBody>
      </p:sp>
      <p:sp>
        <p:nvSpPr>
          <p:cNvPr id="5" name="Freeform 5"/>
          <p:cNvSpPr/>
          <p:nvPr/>
        </p:nvSpPr>
        <p:spPr>
          <a:xfrm flipH="1">
            <a:off x="1028700" y="3974795"/>
            <a:ext cx="6677977" cy="4771718"/>
          </a:xfrm>
          <a:custGeom>
            <a:avLst/>
            <a:gdLst/>
            <a:ahLst/>
            <a:cxnLst/>
            <a:rect l="l" t="t" r="r" b="b"/>
            <a:pathLst>
              <a:path w="6677977" h="4771718">
                <a:moveTo>
                  <a:pt x="6677977" y="0"/>
                </a:moveTo>
                <a:lnTo>
                  <a:pt x="0" y="0"/>
                </a:lnTo>
                <a:lnTo>
                  <a:pt x="0" y="4771718"/>
                </a:lnTo>
                <a:lnTo>
                  <a:pt x="6677977" y="4771718"/>
                </a:lnTo>
                <a:lnTo>
                  <a:pt x="667797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9917741" y="4188778"/>
            <a:ext cx="7341559"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3. Tiền xử lý dữ liệu</a:t>
            </a:r>
          </a:p>
        </p:txBody>
      </p:sp>
      <p:sp>
        <p:nvSpPr>
          <p:cNvPr id="7" name="TextBox 7"/>
          <p:cNvSpPr txBox="1"/>
          <p:nvPr/>
        </p:nvSpPr>
        <p:spPr>
          <a:xfrm>
            <a:off x="9917741" y="5538788"/>
            <a:ext cx="7341559"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4. Xây dựng cây quyết định</a:t>
            </a:r>
          </a:p>
        </p:txBody>
      </p:sp>
      <p:sp>
        <p:nvSpPr>
          <p:cNvPr id="8" name="TextBox 8"/>
          <p:cNvSpPr txBox="1"/>
          <p:nvPr/>
        </p:nvSpPr>
        <p:spPr>
          <a:xfrm>
            <a:off x="9917741" y="6888798"/>
            <a:ext cx="7341559"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5. Đánh giá mô hình</a:t>
            </a:r>
          </a:p>
        </p:txBody>
      </p:sp>
      <p:sp>
        <p:nvSpPr>
          <p:cNvPr id="9" name="TextBox 9"/>
          <p:cNvSpPr txBox="1"/>
          <p:nvPr/>
        </p:nvSpPr>
        <p:spPr>
          <a:xfrm>
            <a:off x="9917741" y="8238808"/>
            <a:ext cx="7341559"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6. Kết luận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a:off x="3250149" y="4350401"/>
            <a:ext cx="5893851" cy="684555"/>
          </a:xfrm>
          <a:custGeom>
            <a:avLst/>
            <a:gdLst/>
            <a:ahLst/>
            <a:cxnLst/>
            <a:rect l="l" t="t" r="r" b="b"/>
            <a:pathLst>
              <a:path w="5893851" h="684555">
                <a:moveTo>
                  <a:pt x="0" y="0"/>
                </a:moveTo>
                <a:lnTo>
                  <a:pt x="5893851" y="0"/>
                </a:lnTo>
                <a:lnTo>
                  <a:pt x="5893851" y="684555"/>
                </a:lnTo>
                <a:lnTo>
                  <a:pt x="0" y="684555"/>
                </a:lnTo>
                <a:lnTo>
                  <a:pt x="0" y="0"/>
                </a:lnTo>
                <a:close/>
              </a:path>
            </a:pathLst>
          </a:custGeom>
          <a:blipFill>
            <a:blip r:embed="rId4"/>
            <a:stretch>
              <a:fillRect/>
            </a:stretch>
          </a:blipFill>
        </p:spPr>
      </p:sp>
      <p:sp>
        <p:nvSpPr>
          <p:cNvPr id="4" name="Freeform 4"/>
          <p:cNvSpPr/>
          <p:nvPr/>
        </p:nvSpPr>
        <p:spPr>
          <a:xfrm>
            <a:off x="762806" y="6789205"/>
            <a:ext cx="7647039" cy="1241979"/>
          </a:xfrm>
          <a:custGeom>
            <a:avLst/>
            <a:gdLst/>
            <a:ahLst/>
            <a:cxnLst/>
            <a:rect l="l" t="t" r="r" b="b"/>
            <a:pathLst>
              <a:path w="7647039" h="1241979">
                <a:moveTo>
                  <a:pt x="0" y="0"/>
                </a:moveTo>
                <a:lnTo>
                  <a:pt x="7647040" y="0"/>
                </a:lnTo>
                <a:lnTo>
                  <a:pt x="7647040" y="1241979"/>
                </a:lnTo>
                <a:lnTo>
                  <a:pt x="0" y="1241979"/>
                </a:lnTo>
                <a:lnTo>
                  <a:pt x="0" y="0"/>
                </a:lnTo>
                <a:close/>
              </a:path>
            </a:pathLst>
          </a:custGeom>
          <a:blipFill>
            <a:blip r:embed="rId5"/>
            <a:stretch>
              <a:fillRect/>
            </a:stretch>
          </a:blipFill>
        </p:spPr>
      </p:sp>
      <p:sp>
        <p:nvSpPr>
          <p:cNvPr id="5" name="Freeform 5"/>
          <p:cNvSpPr/>
          <p:nvPr/>
        </p:nvSpPr>
        <p:spPr>
          <a:xfrm>
            <a:off x="762806" y="2831269"/>
            <a:ext cx="9244415" cy="896549"/>
          </a:xfrm>
          <a:custGeom>
            <a:avLst/>
            <a:gdLst/>
            <a:ahLst/>
            <a:cxnLst/>
            <a:rect l="l" t="t" r="r" b="b"/>
            <a:pathLst>
              <a:path w="9244415" h="896549">
                <a:moveTo>
                  <a:pt x="0" y="0"/>
                </a:moveTo>
                <a:lnTo>
                  <a:pt x="9244415" y="0"/>
                </a:lnTo>
                <a:lnTo>
                  <a:pt x="9244415" y="896549"/>
                </a:lnTo>
                <a:lnTo>
                  <a:pt x="0" y="896549"/>
                </a:lnTo>
                <a:lnTo>
                  <a:pt x="0" y="0"/>
                </a:lnTo>
                <a:close/>
              </a:path>
            </a:pathLst>
          </a:custGeom>
          <a:blipFill>
            <a:blip r:embed="rId6"/>
            <a:stretch>
              <a:fillRect/>
            </a:stretch>
          </a:blipFill>
        </p:spPr>
      </p:sp>
      <p:sp>
        <p:nvSpPr>
          <p:cNvPr id="6" name="Freeform 6"/>
          <p:cNvSpPr/>
          <p:nvPr/>
        </p:nvSpPr>
        <p:spPr>
          <a:xfrm>
            <a:off x="12075818" y="3422858"/>
            <a:ext cx="5835824" cy="5385224"/>
          </a:xfrm>
          <a:custGeom>
            <a:avLst/>
            <a:gdLst/>
            <a:ahLst/>
            <a:cxnLst/>
            <a:rect l="l" t="t" r="r" b="b"/>
            <a:pathLst>
              <a:path w="5835824" h="5385224">
                <a:moveTo>
                  <a:pt x="0" y="0"/>
                </a:moveTo>
                <a:lnTo>
                  <a:pt x="5835824" y="0"/>
                </a:lnTo>
                <a:lnTo>
                  <a:pt x="5835824" y="5385224"/>
                </a:lnTo>
                <a:lnTo>
                  <a:pt x="0" y="5385224"/>
                </a:lnTo>
                <a:lnTo>
                  <a:pt x="0" y="0"/>
                </a:lnTo>
                <a:close/>
              </a:path>
            </a:pathLst>
          </a:custGeom>
          <a:blipFill>
            <a:blip r:embed="rId7"/>
            <a:stretch>
              <a:fillRect/>
            </a:stretch>
          </a:blipFill>
        </p:spPr>
      </p:sp>
      <p:sp>
        <p:nvSpPr>
          <p:cNvPr id="7" name="Freeform 7"/>
          <p:cNvSpPr/>
          <p:nvPr/>
        </p:nvSpPr>
        <p:spPr>
          <a:xfrm>
            <a:off x="8461997" y="5663845"/>
            <a:ext cx="3090448" cy="1869721"/>
          </a:xfrm>
          <a:custGeom>
            <a:avLst/>
            <a:gdLst/>
            <a:ahLst/>
            <a:cxnLst/>
            <a:rect l="l" t="t" r="r" b="b"/>
            <a:pathLst>
              <a:path w="3090448" h="1869721">
                <a:moveTo>
                  <a:pt x="0" y="0"/>
                </a:moveTo>
                <a:lnTo>
                  <a:pt x="3090448" y="0"/>
                </a:lnTo>
                <a:lnTo>
                  <a:pt x="3090448" y="1869721"/>
                </a:lnTo>
                <a:lnTo>
                  <a:pt x="0" y="18697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762806" y="1445699"/>
            <a:ext cx="7647039"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4: </a:t>
            </a:r>
            <a:r>
              <a:rPr lang="en-US" sz="3200">
                <a:solidFill>
                  <a:srgbClr val="FFFFFF"/>
                </a:solidFill>
                <a:latin typeface="Public Sans"/>
                <a:ea typeface="Public Sans"/>
                <a:cs typeface="Public Sans"/>
                <a:sym typeface="Public Sans"/>
              </a:rPr>
              <a:t>Khám phá dữ liệu</a:t>
            </a:r>
          </a:p>
        </p:txBody>
      </p:sp>
      <p:sp>
        <p:nvSpPr>
          <p:cNvPr id="9" name="TextBox 9"/>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sp>
        <p:nvSpPr>
          <p:cNvPr id="10" name="TextBox 10"/>
          <p:cNvSpPr txBox="1"/>
          <p:nvPr/>
        </p:nvSpPr>
        <p:spPr>
          <a:xfrm>
            <a:off x="762806" y="2119434"/>
            <a:ext cx="7647039" cy="521335"/>
          </a:xfrm>
          <a:prstGeom prst="rect">
            <a:avLst/>
          </a:prstGeom>
        </p:spPr>
        <p:txBody>
          <a:bodyPr lIns="0" tIns="0" rIns="0" bIns="0" rtlCol="0" anchor="t">
            <a:spAutoFit/>
          </a:bodyPr>
          <a:lstStyle/>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Kiểm tra kích thước dữ liệu</a:t>
            </a:r>
          </a:p>
        </p:txBody>
      </p:sp>
      <p:sp>
        <p:nvSpPr>
          <p:cNvPr id="11" name="TextBox 11"/>
          <p:cNvSpPr txBox="1"/>
          <p:nvPr/>
        </p:nvSpPr>
        <p:spPr>
          <a:xfrm>
            <a:off x="762806" y="4412961"/>
            <a:ext cx="2671854" cy="521335"/>
          </a:xfrm>
          <a:prstGeom prst="rect">
            <a:avLst/>
          </a:prstGeom>
        </p:spPr>
        <p:txBody>
          <a:bodyPr lIns="0" tIns="0" rIns="0" bIns="0" rtlCol="0" anchor="t">
            <a:spAutoFit/>
          </a:bodyPr>
          <a:lstStyle/>
          <a:p>
            <a:pPr algn="l">
              <a:lnSpc>
                <a:spcPts val="4160"/>
              </a:lnSpc>
            </a:pPr>
            <a:r>
              <a:rPr lang="en-US" sz="3200">
                <a:solidFill>
                  <a:srgbClr val="FFFFFF"/>
                </a:solidFill>
                <a:latin typeface="Public Sans"/>
                <a:ea typeface="Public Sans"/>
                <a:cs typeface="Public Sans"/>
                <a:sym typeface="Public Sans"/>
              </a:rPr>
              <a:t>⟶ Kết quả:</a:t>
            </a:r>
          </a:p>
        </p:txBody>
      </p:sp>
      <p:sp>
        <p:nvSpPr>
          <p:cNvPr id="12" name="TextBox 12"/>
          <p:cNvSpPr txBox="1"/>
          <p:nvPr/>
        </p:nvSpPr>
        <p:spPr>
          <a:xfrm>
            <a:off x="762806" y="6077370"/>
            <a:ext cx="7647039" cy="521335"/>
          </a:xfrm>
          <a:prstGeom prst="rect">
            <a:avLst/>
          </a:prstGeom>
        </p:spPr>
        <p:txBody>
          <a:bodyPr lIns="0" tIns="0" rIns="0" bIns="0" rtlCol="0" anchor="t">
            <a:spAutoFit/>
          </a:bodyPr>
          <a:lstStyle/>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Thông tin chi tiết</a:t>
            </a:r>
          </a:p>
        </p:txBody>
      </p:sp>
      <p:sp>
        <p:nvSpPr>
          <p:cNvPr id="13" name="TextBox 13"/>
          <p:cNvSpPr txBox="1"/>
          <p:nvPr/>
        </p:nvSpPr>
        <p:spPr>
          <a:xfrm>
            <a:off x="762806" y="8716984"/>
            <a:ext cx="9244415" cy="1569085"/>
          </a:xfrm>
          <a:prstGeom prst="rect">
            <a:avLst/>
          </a:prstGeom>
        </p:spPr>
        <p:txBody>
          <a:bodyPr lIns="0" tIns="0" rIns="0" bIns="0" rtlCol="0" anchor="t">
            <a:spAutoFit/>
          </a:bodyPr>
          <a:lstStyle/>
          <a:p>
            <a:pPr algn="l">
              <a:lnSpc>
                <a:spcPts val="4160"/>
              </a:lnSpc>
            </a:pPr>
            <a:r>
              <a:rPr lang="en-US" sz="3200">
                <a:solidFill>
                  <a:srgbClr val="FFFFFF"/>
                </a:solidFill>
                <a:latin typeface="Public Sans"/>
                <a:ea typeface="Public Sans"/>
                <a:cs typeface="Public Sans"/>
                <a:sym typeface="Public Sans"/>
              </a:rPr>
              <a:t>⟶ Kết quả:  Tất cả 8 cột đều có 150 non-null, tức là không có dữ liệu bị thiếu → thuận lợi cho phân tích và huấn luyện mô hình.</a:t>
            </a:r>
          </a:p>
        </p:txBody>
      </p:sp>
      <p:grpSp>
        <p:nvGrpSpPr>
          <p:cNvPr id="14" name="Group 14"/>
          <p:cNvGrpSpPr/>
          <p:nvPr/>
        </p:nvGrpSpPr>
        <p:grpSpPr>
          <a:xfrm>
            <a:off x="15234205" y="9226804"/>
            <a:ext cx="3086100" cy="1060196"/>
            <a:chOff x="0" y="0"/>
            <a:chExt cx="812800" cy="279229"/>
          </a:xfrm>
        </p:grpSpPr>
        <p:sp>
          <p:nvSpPr>
            <p:cNvPr id="15" name="Freeform 15"/>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6" name="TextBox 16"/>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flipV="1">
            <a:off x="8627871" y="3250161"/>
            <a:ext cx="3129486" cy="1893339"/>
          </a:xfrm>
          <a:custGeom>
            <a:avLst/>
            <a:gdLst/>
            <a:ahLst/>
            <a:cxnLst/>
            <a:rect l="l" t="t" r="r" b="b"/>
            <a:pathLst>
              <a:path w="3129486" h="1893339">
                <a:moveTo>
                  <a:pt x="0" y="1893339"/>
                </a:moveTo>
                <a:lnTo>
                  <a:pt x="3129486" y="1893339"/>
                </a:lnTo>
                <a:lnTo>
                  <a:pt x="3129486" y="0"/>
                </a:lnTo>
                <a:lnTo>
                  <a:pt x="0" y="0"/>
                </a:lnTo>
                <a:lnTo>
                  <a:pt x="0" y="189333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62806" y="2831269"/>
            <a:ext cx="7426348" cy="1272590"/>
          </a:xfrm>
          <a:custGeom>
            <a:avLst/>
            <a:gdLst/>
            <a:ahLst/>
            <a:cxnLst/>
            <a:rect l="l" t="t" r="r" b="b"/>
            <a:pathLst>
              <a:path w="7426348" h="1272590">
                <a:moveTo>
                  <a:pt x="0" y="0"/>
                </a:moveTo>
                <a:lnTo>
                  <a:pt x="7426348" y="0"/>
                </a:lnTo>
                <a:lnTo>
                  <a:pt x="7426348" y="1272590"/>
                </a:lnTo>
                <a:lnTo>
                  <a:pt x="0" y="1272590"/>
                </a:lnTo>
                <a:lnTo>
                  <a:pt x="0" y="0"/>
                </a:lnTo>
                <a:close/>
              </a:path>
            </a:pathLst>
          </a:custGeom>
          <a:blipFill>
            <a:blip r:embed="rId6"/>
            <a:stretch>
              <a:fillRect/>
            </a:stretch>
          </a:blipFill>
        </p:spPr>
      </p:sp>
      <p:sp>
        <p:nvSpPr>
          <p:cNvPr id="5" name="Freeform 5"/>
          <p:cNvSpPr/>
          <p:nvPr/>
        </p:nvSpPr>
        <p:spPr>
          <a:xfrm>
            <a:off x="9566037" y="5307699"/>
            <a:ext cx="8260145" cy="3740917"/>
          </a:xfrm>
          <a:custGeom>
            <a:avLst/>
            <a:gdLst/>
            <a:ahLst/>
            <a:cxnLst/>
            <a:rect l="l" t="t" r="r" b="b"/>
            <a:pathLst>
              <a:path w="8260145" h="3740917">
                <a:moveTo>
                  <a:pt x="0" y="0"/>
                </a:moveTo>
                <a:lnTo>
                  <a:pt x="8260145" y="0"/>
                </a:lnTo>
                <a:lnTo>
                  <a:pt x="8260145" y="3740916"/>
                </a:lnTo>
                <a:lnTo>
                  <a:pt x="0" y="3740916"/>
                </a:lnTo>
                <a:lnTo>
                  <a:pt x="0" y="0"/>
                </a:lnTo>
                <a:close/>
              </a:path>
            </a:pathLst>
          </a:custGeom>
          <a:blipFill>
            <a:blip r:embed="rId7"/>
            <a:stretch>
              <a:fillRect/>
            </a:stretch>
          </a:blipFill>
        </p:spPr>
      </p:sp>
      <p:sp>
        <p:nvSpPr>
          <p:cNvPr id="6" name="TextBox 6"/>
          <p:cNvSpPr txBox="1"/>
          <p:nvPr/>
        </p:nvSpPr>
        <p:spPr>
          <a:xfrm>
            <a:off x="762806" y="1445699"/>
            <a:ext cx="7647039"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4: </a:t>
            </a:r>
            <a:r>
              <a:rPr lang="en-US" sz="3200">
                <a:solidFill>
                  <a:srgbClr val="FFFFFF"/>
                </a:solidFill>
                <a:latin typeface="Public Sans"/>
                <a:ea typeface="Public Sans"/>
                <a:cs typeface="Public Sans"/>
                <a:sym typeface="Public Sans"/>
              </a:rPr>
              <a:t>Khám phá dữ liệu</a:t>
            </a:r>
          </a:p>
        </p:txBody>
      </p:sp>
      <p:sp>
        <p:nvSpPr>
          <p:cNvPr id="7" name="TextBox 7"/>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sp>
        <p:nvSpPr>
          <p:cNvPr id="8" name="TextBox 8"/>
          <p:cNvSpPr txBox="1"/>
          <p:nvPr/>
        </p:nvSpPr>
        <p:spPr>
          <a:xfrm>
            <a:off x="762806" y="2119434"/>
            <a:ext cx="7647039" cy="521335"/>
          </a:xfrm>
          <a:prstGeom prst="rect">
            <a:avLst/>
          </a:prstGeom>
        </p:spPr>
        <p:txBody>
          <a:bodyPr lIns="0" tIns="0" rIns="0" bIns="0" rtlCol="0" anchor="t">
            <a:spAutoFit/>
          </a:bodyPr>
          <a:lstStyle/>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Thống kê mô tả dữ liệu số</a:t>
            </a:r>
          </a:p>
        </p:txBody>
      </p:sp>
      <p:sp>
        <p:nvSpPr>
          <p:cNvPr id="9" name="TextBox 9"/>
          <p:cNvSpPr txBox="1"/>
          <p:nvPr/>
        </p:nvSpPr>
        <p:spPr>
          <a:xfrm>
            <a:off x="762806" y="4289136"/>
            <a:ext cx="7865065" cy="4759479"/>
          </a:xfrm>
          <a:prstGeom prst="rect">
            <a:avLst/>
          </a:prstGeom>
        </p:spPr>
        <p:txBody>
          <a:bodyPr lIns="0" tIns="0" rIns="0" bIns="0" rtlCol="0" anchor="t">
            <a:spAutoFit/>
          </a:bodyPr>
          <a:lstStyle/>
          <a:p>
            <a:pPr algn="just">
              <a:lnSpc>
                <a:spcPts val="5440"/>
              </a:lnSpc>
            </a:pPr>
            <a:r>
              <a:rPr lang="en-US" sz="3200">
                <a:solidFill>
                  <a:srgbClr val="FFFFFF"/>
                </a:solidFill>
                <a:latin typeface="Public Sans"/>
                <a:ea typeface="Public Sans"/>
                <a:cs typeface="Public Sans"/>
                <a:sym typeface="Public Sans"/>
              </a:rPr>
              <a:t>⟶ Kết quả:</a:t>
            </a:r>
          </a:p>
          <a:p>
            <a:pPr marL="690881" lvl="1" indent="-345440" algn="just">
              <a:lnSpc>
                <a:spcPts val="5440"/>
              </a:lnSpc>
              <a:buFont typeface="Arial"/>
              <a:buChar char="•"/>
            </a:pPr>
            <a:r>
              <a:rPr lang="en-US" sz="3200">
                <a:solidFill>
                  <a:srgbClr val="FFFFFF"/>
                </a:solidFill>
                <a:latin typeface="Public Sans"/>
                <a:ea typeface="Public Sans"/>
                <a:cs typeface="Public Sans"/>
                <a:sym typeface="Public Sans"/>
              </a:rPr>
              <a:t>Dữ liệu cho thấy có </a:t>
            </a:r>
            <a:r>
              <a:rPr lang="en-US" sz="3200" b="1">
                <a:solidFill>
                  <a:srgbClr val="FFFFFF"/>
                </a:solidFill>
                <a:latin typeface="Public Sans Bold"/>
                <a:ea typeface="Public Sans Bold"/>
                <a:cs typeface="Public Sans Bold"/>
                <a:sym typeface="Public Sans Bold"/>
              </a:rPr>
              <a:t>sự khác biệt rõ</a:t>
            </a:r>
            <a:r>
              <a:rPr lang="en-US" sz="3200">
                <a:solidFill>
                  <a:srgbClr val="FFFFFF"/>
                </a:solidFill>
                <a:latin typeface="Public Sans"/>
                <a:ea typeface="Public Sans"/>
                <a:cs typeface="Public Sans"/>
                <a:sym typeface="Public Sans"/>
              </a:rPr>
              <a:t> giữa sinh viên về thời gian học, chuyên cần và GPA.</a:t>
            </a:r>
          </a:p>
          <a:p>
            <a:pPr marL="690881" lvl="1" indent="-345440" algn="just">
              <a:lnSpc>
                <a:spcPts val="5440"/>
              </a:lnSpc>
              <a:buFont typeface="Arial"/>
              <a:buChar char="•"/>
            </a:pPr>
            <a:r>
              <a:rPr lang="en-US" sz="3200">
                <a:solidFill>
                  <a:srgbClr val="FFFFFF"/>
                </a:solidFill>
                <a:latin typeface="Public Sans"/>
                <a:ea typeface="Public Sans"/>
                <a:cs typeface="Public Sans"/>
                <a:sym typeface="Public Sans"/>
              </a:rPr>
              <a:t>Điều này phù hợp để phân tích xem những yếu tố nào ảnh hưởng đến việc </a:t>
            </a:r>
            <a:r>
              <a:rPr lang="en-US" sz="3200" b="1">
                <a:solidFill>
                  <a:srgbClr val="FFFFFF"/>
                </a:solidFill>
                <a:latin typeface="Public Sans Bold"/>
                <a:ea typeface="Public Sans Bold"/>
                <a:cs typeface="Public Sans Bold"/>
                <a:sym typeface="Public Sans Bold"/>
              </a:rPr>
              <a:t>Pass</a:t>
            </a:r>
            <a:r>
              <a:rPr lang="en-US" sz="3200">
                <a:solidFill>
                  <a:srgbClr val="FFFFFF"/>
                </a:solidFill>
                <a:latin typeface="Public Sans"/>
                <a:ea typeface="Public Sans"/>
                <a:cs typeface="Public Sans"/>
                <a:sym typeface="Public Sans"/>
              </a:rPr>
              <a:t> hay </a:t>
            </a:r>
            <a:r>
              <a:rPr lang="en-US" sz="3200" b="1">
                <a:solidFill>
                  <a:srgbClr val="FFFFFF"/>
                </a:solidFill>
                <a:latin typeface="Public Sans Bold"/>
                <a:ea typeface="Public Sans Bold"/>
                <a:cs typeface="Public Sans Bold"/>
                <a:sym typeface="Public Sans Bold"/>
              </a:rPr>
              <a:t>không</a:t>
            </a:r>
            <a:r>
              <a:rPr lang="en-US" sz="3200">
                <a:solidFill>
                  <a:srgbClr val="FFFFFF"/>
                </a:solidFill>
                <a:latin typeface="Public Sans"/>
                <a:ea typeface="Public Sans"/>
                <a:cs typeface="Public Sans"/>
                <a:sym typeface="Public Sans"/>
              </a:rPr>
              <a:t>.</a:t>
            </a:r>
          </a:p>
        </p:txBody>
      </p:sp>
      <p:grpSp>
        <p:nvGrpSpPr>
          <p:cNvPr id="10" name="Group 10"/>
          <p:cNvGrpSpPr/>
          <p:nvPr/>
        </p:nvGrpSpPr>
        <p:grpSpPr>
          <a:xfrm>
            <a:off x="15234205" y="9226804"/>
            <a:ext cx="3086100" cy="1060196"/>
            <a:chOff x="0" y="0"/>
            <a:chExt cx="812800" cy="279229"/>
          </a:xfrm>
        </p:grpSpPr>
        <p:sp>
          <p:nvSpPr>
            <p:cNvPr id="11" name="Freeform 11"/>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2" name="TextBox 12"/>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flipV="1">
            <a:off x="8627871" y="3250161"/>
            <a:ext cx="3129486" cy="1893339"/>
          </a:xfrm>
          <a:custGeom>
            <a:avLst/>
            <a:gdLst/>
            <a:ahLst/>
            <a:cxnLst/>
            <a:rect l="l" t="t" r="r" b="b"/>
            <a:pathLst>
              <a:path w="3129486" h="1893339">
                <a:moveTo>
                  <a:pt x="0" y="1893339"/>
                </a:moveTo>
                <a:lnTo>
                  <a:pt x="3129486" y="1893339"/>
                </a:lnTo>
                <a:lnTo>
                  <a:pt x="3129486" y="0"/>
                </a:lnTo>
                <a:lnTo>
                  <a:pt x="0" y="0"/>
                </a:lnTo>
                <a:lnTo>
                  <a:pt x="0" y="189333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62806" y="2771825"/>
            <a:ext cx="7002884" cy="1425006"/>
          </a:xfrm>
          <a:custGeom>
            <a:avLst/>
            <a:gdLst/>
            <a:ahLst/>
            <a:cxnLst/>
            <a:rect l="l" t="t" r="r" b="b"/>
            <a:pathLst>
              <a:path w="7002884" h="1425006">
                <a:moveTo>
                  <a:pt x="0" y="0"/>
                </a:moveTo>
                <a:lnTo>
                  <a:pt x="7002884" y="0"/>
                </a:lnTo>
                <a:lnTo>
                  <a:pt x="7002884" y="1425006"/>
                </a:lnTo>
                <a:lnTo>
                  <a:pt x="0" y="1425006"/>
                </a:lnTo>
                <a:lnTo>
                  <a:pt x="0" y="0"/>
                </a:lnTo>
                <a:close/>
              </a:path>
            </a:pathLst>
          </a:custGeom>
          <a:blipFill>
            <a:blip r:embed="rId6"/>
            <a:stretch>
              <a:fillRect/>
            </a:stretch>
          </a:blipFill>
        </p:spPr>
      </p:sp>
      <p:sp>
        <p:nvSpPr>
          <p:cNvPr id="5" name="Freeform 5"/>
          <p:cNvSpPr/>
          <p:nvPr/>
        </p:nvSpPr>
        <p:spPr>
          <a:xfrm>
            <a:off x="12075818" y="3811588"/>
            <a:ext cx="4514071" cy="5237027"/>
          </a:xfrm>
          <a:custGeom>
            <a:avLst/>
            <a:gdLst/>
            <a:ahLst/>
            <a:cxnLst/>
            <a:rect l="l" t="t" r="r" b="b"/>
            <a:pathLst>
              <a:path w="4514071" h="5237027">
                <a:moveTo>
                  <a:pt x="0" y="0"/>
                </a:moveTo>
                <a:lnTo>
                  <a:pt x="4514070" y="0"/>
                </a:lnTo>
                <a:lnTo>
                  <a:pt x="4514070" y="5237027"/>
                </a:lnTo>
                <a:lnTo>
                  <a:pt x="0" y="5237027"/>
                </a:lnTo>
                <a:lnTo>
                  <a:pt x="0" y="0"/>
                </a:lnTo>
                <a:close/>
              </a:path>
            </a:pathLst>
          </a:custGeom>
          <a:blipFill>
            <a:blip r:embed="rId7"/>
            <a:stretch>
              <a:fillRect/>
            </a:stretch>
          </a:blipFill>
        </p:spPr>
      </p:sp>
      <p:sp>
        <p:nvSpPr>
          <p:cNvPr id="6" name="TextBox 6"/>
          <p:cNvSpPr txBox="1"/>
          <p:nvPr/>
        </p:nvSpPr>
        <p:spPr>
          <a:xfrm>
            <a:off x="762806" y="1445699"/>
            <a:ext cx="7647039"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4: </a:t>
            </a:r>
            <a:r>
              <a:rPr lang="en-US" sz="3200">
                <a:solidFill>
                  <a:srgbClr val="FFFFFF"/>
                </a:solidFill>
                <a:latin typeface="Public Sans"/>
                <a:ea typeface="Public Sans"/>
                <a:cs typeface="Public Sans"/>
                <a:sym typeface="Public Sans"/>
              </a:rPr>
              <a:t>Khám phá dữ liệu</a:t>
            </a:r>
          </a:p>
        </p:txBody>
      </p:sp>
      <p:sp>
        <p:nvSpPr>
          <p:cNvPr id="7" name="TextBox 7"/>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sp>
        <p:nvSpPr>
          <p:cNvPr id="8" name="TextBox 8"/>
          <p:cNvSpPr txBox="1"/>
          <p:nvPr/>
        </p:nvSpPr>
        <p:spPr>
          <a:xfrm>
            <a:off x="762806" y="2119434"/>
            <a:ext cx="7647039" cy="521335"/>
          </a:xfrm>
          <a:prstGeom prst="rect">
            <a:avLst/>
          </a:prstGeom>
        </p:spPr>
        <p:txBody>
          <a:bodyPr lIns="0" tIns="0" rIns="0" bIns="0" rtlCol="0" anchor="t">
            <a:spAutoFit/>
          </a:bodyPr>
          <a:lstStyle/>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Kiểm tra giá trị thiếu</a:t>
            </a:r>
          </a:p>
        </p:txBody>
      </p:sp>
      <p:sp>
        <p:nvSpPr>
          <p:cNvPr id="9" name="TextBox 9"/>
          <p:cNvSpPr txBox="1"/>
          <p:nvPr/>
        </p:nvSpPr>
        <p:spPr>
          <a:xfrm>
            <a:off x="762806" y="4289136"/>
            <a:ext cx="7865065" cy="4759479"/>
          </a:xfrm>
          <a:prstGeom prst="rect">
            <a:avLst/>
          </a:prstGeom>
        </p:spPr>
        <p:txBody>
          <a:bodyPr lIns="0" tIns="0" rIns="0" bIns="0" rtlCol="0" anchor="t">
            <a:spAutoFit/>
          </a:bodyPr>
          <a:lstStyle/>
          <a:p>
            <a:pPr algn="just">
              <a:lnSpc>
                <a:spcPts val="5440"/>
              </a:lnSpc>
            </a:pPr>
            <a:r>
              <a:rPr lang="en-US" sz="3200">
                <a:solidFill>
                  <a:srgbClr val="FFFFFF"/>
                </a:solidFill>
                <a:latin typeface="Public Sans"/>
                <a:ea typeface="Public Sans"/>
                <a:cs typeface="Public Sans"/>
                <a:sym typeface="Public Sans"/>
              </a:rPr>
              <a:t>⟶ Kết quả:</a:t>
            </a:r>
          </a:p>
          <a:p>
            <a:pPr marL="690881" lvl="1" indent="-345440" algn="just">
              <a:lnSpc>
                <a:spcPts val="5440"/>
              </a:lnSpc>
              <a:buFont typeface="Arial"/>
              <a:buChar char="•"/>
            </a:pPr>
            <a:r>
              <a:rPr lang="en-US" sz="3200">
                <a:solidFill>
                  <a:srgbClr val="FFFFFF"/>
                </a:solidFill>
                <a:latin typeface="Public Sans"/>
                <a:ea typeface="Public Sans"/>
                <a:cs typeface="Public Sans"/>
                <a:sym typeface="Public Sans"/>
              </a:rPr>
              <a:t>Kết quả cho thấy không có giá trị nào bị thiếu trong toàn bộ 8 cột dữ liệu.</a:t>
            </a:r>
          </a:p>
          <a:p>
            <a:pPr marL="690881" lvl="1" indent="-345440" algn="just">
              <a:lnSpc>
                <a:spcPts val="5440"/>
              </a:lnSpc>
              <a:buFont typeface="Arial"/>
              <a:buChar char="•"/>
            </a:pPr>
            <a:r>
              <a:rPr lang="en-US" sz="3200">
                <a:solidFill>
                  <a:srgbClr val="FFFFFF"/>
                </a:solidFill>
                <a:latin typeface="Public Sans"/>
                <a:ea typeface="Public Sans"/>
                <a:cs typeface="Public Sans"/>
                <a:sym typeface="Public Sans"/>
              </a:rPr>
              <a:t>Đây là một điểm rất tích cực, vì chúng ta sẽ không cần xử lý dữ liệu thiếu  — một bước thường tốn thời gian trong tiền xử lý dữ liệu.</a:t>
            </a:r>
          </a:p>
        </p:txBody>
      </p:sp>
      <p:grpSp>
        <p:nvGrpSpPr>
          <p:cNvPr id="10" name="Group 10"/>
          <p:cNvGrpSpPr/>
          <p:nvPr/>
        </p:nvGrpSpPr>
        <p:grpSpPr>
          <a:xfrm>
            <a:off x="15234205" y="9226804"/>
            <a:ext cx="3086100" cy="1060196"/>
            <a:chOff x="0" y="0"/>
            <a:chExt cx="812800" cy="279229"/>
          </a:xfrm>
        </p:grpSpPr>
        <p:sp>
          <p:nvSpPr>
            <p:cNvPr id="11" name="Freeform 11"/>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2" name="TextBox 12"/>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rot="1770882">
            <a:off x="7579257" y="4015714"/>
            <a:ext cx="3129486" cy="1893339"/>
          </a:xfrm>
          <a:custGeom>
            <a:avLst/>
            <a:gdLst/>
            <a:ahLst/>
            <a:cxnLst/>
            <a:rect l="l" t="t" r="r" b="b"/>
            <a:pathLst>
              <a:path w="3129486" h="1893339">
                <a:moveTo>
                  <a:pt x="0" y="0"/>
                </a:moveTo>
                <a:lnTo>
                  <a:pt x="3129486" y="0"/>
                </a:lnTo>
                <a:lnTo>
                  <a:pt x="3129486" y="1893339"/>
                </a:lnTo>
                <a:lnTo>
                  <a:pt x="0" y="1893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62806" y="4292400"/>
            <a:ext cx="6277059" cy="971168"/>
          </a:xfrm>
          <a:custGeom>
            <a:avLst/>
            <a:gdLst/>
            <a:ahLst/>
            <a:cxnLst/>
            <a:rect l="l" t="t" r="r" b="b"/>
            <a:pathLst>
              <a:path w="6277059" h="971168">
                <a:moveTo>
                  <a:pt x="0" y="0"/>
                </a:moveTo>
                <a:lnTo>
                  <a:pt x="6277059" y="0"/>
                </a:lnTo>
                <a:lnTo>
                  <a:pt x="6277059" y="971167"/>
                </a:lnTo>
                <a:lnTo>
                  <a:pt x="0" y="971167"/>
                </a:lnTo>
                <a:lnTo>
                  <a:pt x="0" y="0"/>
                </a:lnTo>
                <a:close/>
              </a:path>
            </a:pathLst>
          </a:custGeom>
          <a:blipFill>
            <a:blip r:embed="rId6"/>
            <a:stretch>
              <a:fillRect/>
            </a:stretch>
          </a:blipFill>
        </p:spPr>
      </p:sp>
      <p:sp>
        <p:nvSpPr>
          <p:cNvPr id="5" name="Freeform 5"/>
          <p:cNvSpPr/>
          <p:nvPr/>
        </p:nvSpPr>
        <p:spPr>
          <a:xfrm>
            <a:off x="11248284" y="4292400"/>
            <a:ext cx="4262116" cy="1236540"/>
          </a:xfrm>
          <a:custGeom>
            <a:avLst/>
            <a:gdLst/>
            <a:ahLst/>
            <a:cxnLst/>
            <a:rect l="l" t="t" r="r" b="b"/>
            <a:pathLst>
              <a:path w="4262116" h="1236540">
                <a:moveTo>
                  <a:pt x="0" y="0"/>
                </a:moveTo>
                <a:lnTo>
                  <a:pt x="4262116" y="0"/>
                </a:lnTo>
                <a:lnTo>
                  <a:pt x="4262116" y="1236540"/>
                </a:lnTo>
                <a:lnTo>
                  <a:pt x="0" y="1236540"/>
                </a:lnTo>
                <a:lnTo>
                  <a:pt x="0" y="0"/>
                </a:lnTo>
                <a:close/>
              </a:path>
            </a:pathLst>
          </a:custGeom>
          <a:blipFill>
            <a:blip r:embed="rId7"/>
            <a:stretch>
              <a:fillRect/>
            </a:stretch>
          </a:blipFill>
        </p:spPr>
      </p:sp>
      <p:sp>
        <p:nvSpPr>
          <p:cNvPr id="6" name="TextBox 6"/>
          <p:cNvSpPr txBox="1"/>
          <p:nvPr/>
        </p:nvSpPr>
        <p:spPr>
          <a:xfrm>
            <a:off x="762806" y="1445699"/>
            <a:ext cx="7647039"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4: </a:t>
            </a:r>
            <a:r>
              <a:rPr lang="en-US" sz="3200">
                <a:solidFill>
                  <a:srgbClr val="FFFFFF"/>
                </a:solidFill>
                <a:latin typeface="Public Sans"/>
                <a:ea typeface="Public Sans"/>
                <a:cs typeface="Public Sans"/>
                <a:sym typeface="Public Sans"/>
              </a:rPr>
              <a:t>Khám phá dữ liệu</a:t>
            </a:r>
          </a:p>
        </p:txBody>
      </p:sp>
      <p:sp>
        <p:nvSpPr>
          <p:cNvPr id="7" name="TextBox 7"/>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sp>
        <p:nvSpPr>
          <p:cNvPr id="8" name="TextBox 8"/>
          <p:cNvSpPr txBox="1"/>
          <p:nvPr/>
        </p:nvSpPr>
        <p:spPr>
          <a:xfrm>
            <a:off x="762806" y="2119434"/>
            <a:ext cx="7647039" cy="521335"/>
          </a:xfrm>
          <a:prstGeom prst="rect">
            <a:avLst/>
          </a:prstGeom>
        </p:spPr>
        <p:txBody>
          <a:bodyPr lIns="0" tIns="0" rIns="0" bIns="0" rtlCol="0" anchor="t">
            <a:spAutoFit/>
          </a:bodyPr>
          <a:lstStyle/>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Kiểm tra dữ liệu trùng lặp</a:t>
            </a:r>
          </a:p>
        </p:txBody>
      </p:sp>
      <p:sp>
        <p:nvSpPr>
          <p:cNvPr id="9" name="TextBox 9"/>
          <p:cNvSpPr txBox="1"/>
          <p:nvPr/>
        </p:nvSpPr>
        <p:spPr>
          <a:xfrm>
            <a:off x="762806" y="5874091"/>
            <a:ext cx="7865065" cy="1045210"/>
          </a:xfrm>
          <a:prstGeom prst="rect">
            <a:avLst/>
          </a:prstGeom>
        </p:spPr>
        <p:txBody>
          <a:bodyPr lIns="0" tIns="0" rIns="0" bIns="0" rtlCol="0" anchor="t">
            <a:spAutoFit/>
          </a:bodyPr>
          <a:lstStyle/>
          <a:p>
            <a:pPr algn="just">
              <a:lnSpc>
                <a:spcPts val="4160"/>
              </a:lnSpc>
            </a:pPr>
            <a:r>
              <a:rPr lang="en-US" sz="3200">
                <a:solidFill>
                  <a:srgbClr val="FFFFFF"/>
                </a:solidFill>
                <a:latin typeface="Public Sans"/>
                <a:ea typeface="Public Sans"/>
                <a:cs typeface="Public Sans"/>
                <a:sym typeface="Public Sans"/>
              </a:rPr>
              <a:t>⟶ Kết quả:  không có dòng nào bị trùng lặp</a:t>
            </a:r>
          </a:p>
        </p:txBody>
      </p:sp>
      <p:grpSp>
        <p:nvGrpSpPr>
          <p:cNvPr id="10" name="Group 10"/>
          <p:cNvGrpSpPr/>
          <p:nvPr/>
        </p:nvGrpSpPr>
        <p:grpSpPr>
          <a:xfrm>
            <a:off x="15234205" y="9226804"/>
            <a:ext cx="3086100" cy="1060196"/>
            <a:chOff x="0" y="0"/>
            <a:chExt cx="812800" cy="279229"/>
          </a:xfrm>
        </p:grpSpPr>
        <p:sp>
          <p:nvSpPr>
            <p:cNvPr id="11" name="Freeform 11"/>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2" name="TextBox 12"/>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a:off x="762806" y="3335813"/>
            <a:ext cx="14828598" cy="4578330"/>
          </a:xfrm>
          <a:custGeom>
            <a:avLst/>
            <a:gdLst/>
            <a:ahLst/>
            <a:cxnLst/>
            <a:rect l="l" t="t" r="r" b="b"/>
            <a:pathLst>
              <a:path w="14828598" h="4578330">
                <a:moveTo>
                  <a:pt x="0" y="0"/>
                </a:moveTo>
                <a:lnTo>
                  <a:pt x="14828598" y="0"/>
                </a:lnTo>
                <a:lnTo>
                  <a:pt x="14828598" y="4578330"/>
                </a:lnTo>
                <a:lnTo>
                  <a:pt x="0" y="4578330"/>
                </a:lnTo>
                <a:lnTo>
                  <a:pt x="0" y="0"/>
                </a:lnTo>
                <a:close/>
              </a:path>
            </a:pathLst>
          </a:custGeom>
          <a:blipFill>
            <a:blip r:embed="rId4"/>
            <a:stretch>
              <a:fillRect/>
            </a:stretch>
          </a:blipFill>
        </p:spPr>
      </p:sp>
      <p:sp>
        <p:nvSpPr>
          <p:cNvPr id="4" name="TextBox 4"/>
          <p:cNvSpPr txBox="1"/>
          <p:nvPr/>
        </p:nvSpPr>
        <p:spPr>
          <a:xfrm>
            <a:off x="762806" y="1445699"/>
            <a:ext cx="1354576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5: </a:t>
            </a:r>
            <a:r>
              <a:rPr lang="en-US" sz="3200">
                <a:solidFill>
                  <a:srgbClr val="FFFFFF"/>
                </a:solidFill>
                <a:latin typeface="Public Sans"/>
                <a:ea typeface="Public Sans"/>
                <a:cs typeface="Public Sans"/>
                <a:sym typeface="Public Sans"/>
              </a:rPr>
              <a:t>Khám phá phân phối các biến định lượng (Histogram)</a:t>
            </a:r>
          </a:p>
        </p:txBody>
      </p:sp>
      <p:sp>
        <p:nvSpPr>
          <p:cNvPr id="5" name="TextBox 5"/>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grpSp>
        <p:nvGrpSpPr>
          <p:cNvPr id="6" name="Group 6"/>
          <p:cNvGrpSpPr/>
          <p:nvPr/>
        </p:nvGrpSpPr>
        <p:grpSpPr>
          <a:xfrm>
            <a:off x="15234205" y="9226804"/>
            <a:ext cx="3086100" cy="1060196"/>
            <a:chOff x="0" y="0"/>
            <a:chExt cx="812800" cy="279229"/>
          </a:xfrm>
        </p:grpSpPr>
        <p:sp>
          <p:nvSpPr>
            <p:cNvPr id="7" name="Freeform 7"/>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8" name="TextBox 8"/>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a:off x="713176" y="2460108"/>
            <a:ext cx="14683000" cy="6607350"/>
          </a:xfrm>
          <a:custGeom>
            <a:avLst/>
            <a:gdLst/>
            <a:ahLst/>
            <a:cxnLst/>
            <a:rect l="l" t="t" r="r" b="b"/>
            <a:pathLst>
              <a:path w="14683000" h="6607350">
                <a:moveTo>
                  <a:pt x="0" y="0"/>
                </a:moveTo>
                <a:lnTo>
                  <a:pt x="14683000" y="0"/>
                </a:lnTo>
                <a:lnTo>
                  <a:pt x="14683000" y="6607350"/>
                </a:lnTo>
                <a:lnTo>
                  <a:pt x="0" y="6607350"/>
                </a:lnTo>
                <a:lnTo>
                  <a:pt x="0" y="0"/>
                </a:lnTo>
                <a:close/>
              </a:path>
            </a:pathLst>
          </a:custGeom>
          <a:blipFill>
            <a:blip r:embed="rId4"/>
            <a:stretch>
              <a:fillRect/>
            </a:stretch>
          </a:blipFill>
        </p:spPr>
      </p:sp>
      <p:sp>
        <p:nvSpPr>
          <p:cNvPr id="4" name="TextBox 4"/>
          <p:cNvSpPr txBox="1"/>
          <p:nvPr/>
        </p:nvSpPr>
        <p:spPr>
          <a:xfrm>
            <a:off x="762806" y="1445699"/>
            <a:ext cx="1354576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5: </a:t>
            </a:r>
            <a:r>
              <a:rPr lang="en-US" sz="3200">
                <a:solidFill>
                  <a:srgbClr val="FFFFFF"/>
                </a:solidFill>
                <a:latin typeface="Public Sans"/>
                <a:ea typeface="Public Sans"/>
                <a:cs typeface="Public Sans"/>
                <a:sym typeface="Public Sans"/>
              </a:rPr>
              <a:t>Khám phá phân phối các biến định lượng (Histogram)</a:t>
            </a:r>
          </a:p>
        </p:txBody>
      </p:sp>
      <p:sp>
        <p:nvSpPr>
          <p:cNvPr id="5" name="TextBox 5"/>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grpSp>
        <p:nvGrpSpPr>
          <p:cNvPr id="6" name="Group 6"/>
          <p:cNvGrpSpPr/>
          <p:nvPr/>
        </p:nvGrpSpPr>
        <p:grpSpPr>
          <a:xfrm>
            <a:off x="15234205" y="9226804"/>
            <a:ext cx="3086100" cy="1060196"/>
            <a:chOff x="0" y="0"/>
            <a:chExt cx="812800" cy="279229"/>
          </a:xfrm>
        </p:grpSpPr>
        <p:sp>
          <p:nvSpPr>
            <p:cNvPr id="7" name="Freeform 7"/>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8" name="TextBox 8"/>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a:off x="762806" y="2758024"/>
            <a:ext cx="15338371" cy="5061662"/>
          </a:xfrm>
          <a:custGeom>
            <a:avLst/>
            <a:gdLst/>
            <a:ahLst/>
            <a:cxnLst/>
            <a:rect l="l" t="t" r="r" b="b"/>
            <a:pathLst>
              <a:path w="15338371" h="5061662">
                <a:moveTo>
                  <a:pt x="0" y="0"/>
                </a:moveTo>
                <a:lnTo>
                  <a:pt x="15338371" y="0"/>
                </a:lnTo>
                <a:lnTo>
                  <a:pt x="15338371" y="5061662"/>
                </a:lnTo>
                <a:lnTo>
                  <a:pt x="0" y="5061662"/>
                </a:lnTo>
                <a:lnTo>
                  <a:pt x="0" y="0"/>
                </a:lnTo>
                <a:close/>
              </a:path>
            </a:pathLst>
          </a:custGeom>
          <a:blipFill>
            <a:blip r:embed="rId4"/>
            <a:stretch>
              <a:fillRect/>
            </a:stretch>
          </a:blipFill>
        </p:spPr>
      </p:sp>
      <p:sp>
        <p:nvSpPr>
          <p:cNvPr id="4" name="TextBox 4"/>
          <p:cNvSpPr txBox="1"/>
          <p:nvPr/>
        </p:nvSpPr>
        <p:spPr>
          <a:xfrm>
            <a:off x="762806" y="1445699"/>
            <a:ext cx="1354576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5: </a:t>
            </a:r>
            <a:r>
              <a:rPr lang="en-US" sz="3200">
                <a:solidFill>
                  <a:srgbClr val="FFFFFF"/>
                </a:solidFill>
                <a:latin typeface="Public Sans"/>
                <a:ea typeface="Public Sans"/>
                <a:cs typeface="Public Sans"/>
                <a:sym typeface="Public Sans"/>
              </a:rPr>
              <a:t>Khám phá phân phối các biến định lượng (Histogram)</a:t>
            </a:r>
          </a:p>
        </p:txBody>
      </p:sp>
      <p:sp>
        <p:nvSpPr>
          <p:cNvPr id="5" name="TextBox 5"/>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grpSp>
        <p:nvGrpSpPr>
          <p:cNvPr id="6" name="Group 6"/>
          <p:cNvGrpSpPr/>
          <p:nvPr/>
        </p:nvGrpSpPr>
        <p:grpSpPr>
          <a:xfrm>
            <a:off x="15234205" y="9226804"/>
            <a:ext cx="3086100" cy="1060196"/>
            <a:chOff x="0" y="0"/>
            <a:chExt cx="812800" cy="279229"/>
          </a:xfrm>
        </p:grpSpPr>
        <p:sp>
          <p:nvSpPr>
            <p:cNvPr id="7" name="Freeform 7"/>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8" name="TextBox 8"/>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a:off x="7032870" y="4254053"/>
            <a:ext cx="4628098" cy="4114800"/>
          </a:xfrm>
          <a:custGeom>
            <a:avLst/>
            <a:gdLst/>
            <a:ahLst/>
            <a:cxnLst/>
            <a:rect l="l" t="t" r="r" b="b"/>
            <a:pathLst>
              <a:path w="4628098" h="4114800">
                <a:moveTo>
                  <a:pt x="0" y="0"/>
                </a:moveTo>
                <a:lnTo>
                  <a:pt x="4628098" y="0"/>
                </a:lnTo>
                <a:lnTo>
                  <a:pt x="46280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2831269"/>
            <a:ext cx="6759148" cy="6960367"/>
          </a:xfrm>
          <a:custGeom>
            <a:avLst/>
            <a:gdLst/>
            <a:ahLst/>
            <a:cxnLst/>
            <a:rect l="l" t="t" r="r" b="b"/>
            <a:pathLst>
              <a:path w="6759148" h="6960367">
                <a:moveTo>
                  <a:pt x="0" y="0"/>
                </a:moveTo>
                <a:lnTo>
                  <a:pt x="6759148" y="0"/>
                </a:lnTo>
                <a:lnTo>
                  <a:pt x="6759148" y="6960367"/>
                </a:lnTo>
                <a:lnTo>
                  <a:pt x="0" y="6960367"/>
                </a:lnTo>
                <a:lnTo>
                  <a:pt x="0" y="0"/>
                </a:lnTo>
                <a:close/>
              </a:path>
            </a:pathLst>
          </a:custGeom>
          <a:blipFill>
            <a:blip r:embed="rId6"/>
            <a:stretch>
              <a:fillRect/>
            </a:stretch>
          </a:blipFill>
        </p:spPr>
      </p:sp>
      <p:sp>
        <p:nvSpPr>
          <p:cNvPr id="5" name="Freeform 5"/>
          <p:cNvSpPr/>
          <p:nvPr/>
        </p:nvSpPr>
        <p:spPr>
          <a:xfrm>
            <a:off x="8465659" y="2831269"/>
            <a:ext cx="6768546" cy="6960367"/>
          </a:xfrm>
          <a:custGeom>
            <a:avLst/>
            <a:gdLst/>
            <a:ahLst/>
            <a:cxnLst/>
            <a:rect l="l" t="t" r="r" b="b"/>
            <a:pathLst>
              <a:path w="6768546" h="6960367">
                <a:moveTo>
                  <a:pt x="0" y="0"/>
                </a:moveTo>
                <a:lnTo>
                  <a:pt x="6768546" y="0"/>
                </a:lnTo>
                <a:lnTo>
                  <a:pt x="6768546" y="6960367"/>
                </a:lnTo>
                <a:lnTo>
                  <a:pt x="0" y="6960367"/>
                </a:lnTo>
                <a:lnTo>
                  <a:pt x="0" y="0"/>
                </a:lnTo>
                <a:close/>
              </a:path>
            </a:pathLst>
          </a:custGeom>
          <a:blipFill>
            <a:blip r:embed="rId7"/>
            <a:stretch>
              <a:fillRect/>
            </a:stretch>
          </a:blipFill>
        </p:spPr>
      </p:sp>
      <p:sp>
        <p:nvSpPr>
          <p:cNvPr id="6" name="TextBox 6"/>
          <p:cNvSpPr txBox="1"/>
          <p:nvPr/>
        </p:nvSpPr>
        <p:spPr>
          <a:xfrm>
            <a:off x="762806" y="1445699"/>
            <a:ext cx="1354576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5: </a:t>
            </a:r>
            <a:r>
              <a:rPr lang="en-US" sz="3200">
                <a:solidFill>
                  <a:srgbClr val="FFFFFF"/>
                </a:solidFill>
                <a:latin typeface="Public Sans"/>
                <a:ea typeface="Public Sans"/>
                <a:cs typeface="Public Sans"/>
                <a:sym typeface="Public Sans"/>
              </a:rPr>
              <a:t>Khám phá phân phối các biến định lượng (Histogram)</a:t>
            </a:r>
          </a:p>
        </p:txBody>
      </p:sp>
      <p:sp>
        <p:nvSpPr>
          <p:cNvPr id="7" name="TextBox 7"/>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sp>
        <p:nvSpPr>
          <p:cNvPr id="8" name="TextBox 8"/>
          <p:cNvSpPr txBox="1"/>
          <p:nvPr/>
        </p:nvSpPr>
        <p:spPr>
          <a:xfrm>
            <a:off x="762806" y="2119434"/>
            <a:ext cx="2046232" cy="521335"/>
          </a:xfrm>
          <a:prstGeom prst="rect">
            <a:avLst/>
          </a:prstGeom>
        </p:spPr>
        <p:txBody>
          <a:bodyPr lIns="0" tIns="0" rIns="0" bIns="0" rtlCol="0" anchor="t">
            <a:spAutoFit/>
          </a:bodyPr>
          <a:lstStyle/>
          <a:p>
            <a:pPr algn="l">
              <a:lnSpc>
                <a:spcPts val="4160"/>
              </a:lnSpc>
            </a:pPr>
            <a:r>
              <a:rPr lang="en-US" sz="3200">
                <a:solidFill>
                  <a:srgbClr val="FFFFFF"/>
                </a:solidFill>
                <a:latin typeface="Public Sans"/>
                <a:ea typeface="Public Sans"/>
                <a:cs typeface="Public Sans"/>
                <a:sym typeface="Public Sans"/>
              </a:rPr>
              <a:t>Kết quả:</a:t>
            </a:r>
          </a:p>
        </p:txBody>
      </p:sp>
      <p:grpSp>
        <p:nvGrpSpPr>
          <p:cNvPr id="9" name="Group 9"/>
          <p:cNvGrpSpPr/>
          <p:nvPr/>
        </p:nvGrpSpPr>
        <p:grpSpPr>
          <a:xfrm>
            <a:off x="15234205" y="9226804"/>
            <a:ext cx="3086100" cy="1060196"/>
            <a:chOff x="0" y="0"/>
            <a:chExt cx="812800" cy="279229"/>
          </a:xfrm>
        </p:grpSpPr>
        <p:sp>
          <p:nvSpPr>
            <p:cNvPr id="10" name="Freeform 10"/>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1" name="TextBox 11"/>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a:off x="7032870" y="4254053"/>
            <a:ext cx="4628098" cy="4114800"/>
          </a:xfrm>
          <a:custGeom>
            <a:avLst/>
            <a:gdLst/>
            <a:ahLst/>
            <a:cxnLst/>
            <a:rect l="l" t="t" r="r" b="b"/>
            <a:pathLst>
              <a:path w="4628098" h="4114800">
                <a:moveTo>
                  <a:pt x="0" y="0"/>
                </a:moveTo>
                <a:lnTo>
                  <a:pt x="4628098" y="0"/>
                </a:lnTo>
                <a:lnTo>
                  <a:pt x="462809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2831269"/>
            <a:ext cx="6775742" cy="6960367"/>
          </a:xfrm>
          <a:custGeom>
            <a:avLst/>
            <a:gdLst/>
            <a:ahLst/>
            <a:cxnLst/>
            <a:rect l="l" t="t" r="r" b="b"/>
            <a:pathLst>
              <a:path w="6775742" h="6960367">
                <a:moveTo>
                  <a:pt x="0" y="0"/>
                </a:moveTo>
                <a:lnTo>
                  <a:pt x="6775742" y="0"/>
                </a:lnTo>
                <a:lnTo>
                  <a:pt x="6775742" y="6960367"/>
                </a:lnTo>
                <a:lnTo>
                  <a:pt x="0" y="6960367"/>
                </a:lnTo>
                <a:lnTo>
                  <a:pt x="0" y="0"/>
                </a:lnTo>
                <a:close/>
              </a:path>
            </a:pathLst>
          </a:custGeom>
          <a:blipFill>
            <a:blip r:embed="rId6"/>
            <a:stretch>
              <a:fillRect/>
            </a:stretch>
          </a:blipFill>
        </p:spPr>
      </p:sp>
      <p:sp>
        <p:nvSpPr>
          <p:cNvPr id="5" name="Freeform 5"/>
          <p:cNvSpPr/>
          <p:nvPr/>
        </p:nvSpPr>
        <p:spPr>
          <a:xfrm>
            <a:off x="8493638" y="2831269"/>
            <a:ext cx="6740566" cy="6960367"/>
          </a:xfrm>
          <a:custGeom>
            <a:avLst/>
            <a:gdLst/>
            <a:ahLst/>
            <a:cxnLst/>
            <a:rect l="l" t="t" r="r" b="b"/>
            <a:pathLst>
              <a:path w="6740566" h="6960367">
                <a:moveTo>
                  <a:pt x="0" y="0"/>
                </a:moveTo>
                <a:lnTo>
                  <a:pt x="6740567" y="0"/>
                </a:lnTo>
                <a:lnTo>
                  <a:pt x="6740567" y="6960367"/>
                </a:lnTo>
                <a:lnTo>
                  <a:pt x="0" y="6960367"/>
                </a:lnTo>
                <a:lnTo>
                  <a:pt x="0" y="0"/>
                </a:lnTo>
                <a:close/>
              </a:path>
            </a:pathLst>
          </a:custGeom>
          <a:blipFill>
            <a:blip r:embed="rId7"/>
            <a:stretch>
              <a:fillRect/>
            </a:stretch>
          </a:blipFill>
        </p:spPr>
      </p:sp>
      <p:sp>
        <p:nvSpPr>
          <p:cNvPr id="6" name="TextBox 6"/>
          <p:cNvSpPr txBox="1"/>
          <p:nvPr/>
        </p:nvSpPr>
        <p:spPr>
          <a:xfrm>
            <a:off x="762806" y="1445699"/>
            <a:ext cx="1354576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5: </a:t>
            </a:r>
            <a:r>
              <a:rPr lang="en-US" sz="3200">
                <a:solidFill>
                  <a:srgbClr val="FFFFFF"/>
                </a:solidFill>
                <a:latin typeface="Public Sans"/>
                <a:ea typeface="Public Sans"/>
                <a:cs typeface="Public Sans"/>
                <a:sym typeface="Public Sans"/>
              </a:rPr>
              <a:t>Khám phá phân phối các biến định lượng (Histogram)</a:t>
            </a:r>
          </a:p>
        </p:txBody>
      </p:sp>
      <p:sp>
        <p:nvSpPr>
          <p:cNvPr id="7" name="TextBox 7"/>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sp>
        <p:nvSpPr>
          <p:cNvPr id="8" name="TextBox 8"/>
          <p:cNvSpPr txBox="1"/>
          <p:nvPr/>
        </p:nvSpPr>
        <p:spPr>
          <a:xfrm>
            <a:off x="762806" y="2119434"/>
            <a:ext cx="2046232" cy="521335"/>
          </a:xfrm>
          <a:prstGeom prst="rect">
            <a:avLst/>
          </a:prstGeom>
        </p:spPr>
        <p:txBody>
          <a:bodyPr lIns="0" tIns="0" rIns="0" bIns="0" rtlCol="0" anchor="t">
            <a:spAutoFit/>
          </a:bodyPr>
          <a:lstStyle/>
          <a:p>
            <a:pPr algn="l">
              <a:lnSpc>
                <a:spcPts val="4160"/>
              </a:lnSpc>
            </a:pPr>
            <a:r>
              <a:rPr lang="en-US" sz="3200">
                <a:solidFill>
                  <a:srgbClr val="FFFFFF"/>
                </a:solidFill>
                <a:latin typeface="Public Sans"/>
                <a:ea typeface="Public Sans"/>
                <a:cs typeface="Public Sans"/>
                <a:sym typeface="Public Sans"/>
              </a:rPr>
              <a:t>Kết quả:</a:t>
            </a:r>
          </a:p>
        </p:txBody>
      </p:sp>
      <p:grpSp>
        <p:nvGrpSpPr>
          <p:cNvPr id="9" name="Group 9"/>
          <p:cNvGrpSpPr/>
          <p:nvPr/>
        </p:nvGrpSpPr>
        <p:grpSpPr>
          <a:xfrm>
            <a:off x="15234205" y="9226804"/>
            <a:ext cx="3086100" cy="1060196"/>
            <a:chOff x="0" y="0"/>
            <a:chExt cx="812800" cy="279229"/>
          </a:xfrm>
        </p:grpSpPr>
        <p:sp>
          <p:nvSpPr>
            <p:cNvPr id="10" name="Freeform 10"/>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1" name="TextBox 11"/>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a:off x="6049750" y="4645341"/>
            <a:ext cx="4628098" cy="4114800"/>
          </a:xfrm>
          <a:custGeom>
            <a:avLst/>
            <a:gdLst/>
            <a:ahLst/>
            <a:cxnLst/>
            <a:rect l="l" t="t" r="r" b="b"/>
            <a:pathLst>
              <a:path w="4628098" h="4114800">
                <a:moveTo>
                  <a:pt x="0" y="0"/>
                </a:moveTo>
                <a:lnTo>
                  <a:pt x="4628098" y="0"/>
                </a:lnTo>
                <a:lnTo>
                  <a:pt x="4628098" y="4114800"/>
                </a:lnTo>
                <a:lnTo>
                  <a:pt x="0" y="4114800"/>
                </a:lnTo>
                <a:lnTo>
                  <a:pt x="0" y="0"/>
                </a:lnTo>
                <a:close/>
              </a:path>
            </a:pathLst>
          </a:custGeom>
          <a:blipFill>
            <a:blip r:embed="rId4">
              <a:alphaModFix amt="74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2831269"/>
            <a:ext cx="7584682" cy="6334372"/>
            <a:chOff x="0" y="0"/>
            <a:chExt cx="10112910" cy="8445829"/>
          </a:xfrm>
        </p:grpSpPr>
        <p:grpSp>
          <p:nvGrpSpPr>
            <p:cNvPr id="5" name="Group 5"/>
            <p:cNvGrpSpPr/>
            <p:nvPr/>
          </p:nvGrpSpPr>
          <p:grpSpPr>
            <a:xfrm>
              <a:off x="0" y="0"/>
              <a:ext cx="10112910" cy="8445829"/>
              <a:chOff x="0" y="0"/>
              <a:chExt cx="2312945" cy="1931663"/>
            </a:xfrm>
          </p:grpSpPr>
          <p:sp>
            <p:nvSpPr>
              <p:cNvPr id="6" name="Freeform 6"/>
              <p:cNvSpPr/>
              <p:nvPr/>
            </p:nvSpPr>
            <p:spPr>
              <a:xfrm>
                <a:off x="0" y="0"/>
                <a:ext cx="2312945" cy="1931663"/>
              </a:xfrm>
              <a:custGeom>
                <a:avLst/>
                <a:gdLst/>
                <a:ahLst/>
                <a:cxnLst/>
                <a:rect l="l" t="t" r="r" b="b"/>
                <a:pathLst>
                  <a:path w="2312945" h="1931663">
                    <a:moveTo>
                      <a:pt x="44960" y="0"/>
                    </a:moveTo>
                    <a:lnTo>
                      <a:pt x="2267985" y="0"/>
                    </a:lnTo>
                    <a:cubicBezTo>
                      <a:pt x="2279909" y="0"/>
                      <a:pt x="2291344" y="4737"/>
                      <a:pt x="2299776" y="13169"/>
                    </a:cubicBezTo>
                    <a:cubicBezTo>
                      <a:pt x="2308208" y="21600"/>
                      <a:pt x="2312945" y="33036"/>
                      <a:pt x="2312945" y="44960"/>
                    </a:cubicBezTo>
                    <a:lnTo>
                      <a:pt x="2312945" y="1886703"/>
                    </a:lnTo>
                    <a:cubicBezTo>
                      <a:pt x="2312945" y="1898627"/>
                      <a:pt x="2308208" y="1910063"/>
                      <a:pt x="2299776" y="1918495"/>
                    </a:cubicBezTo>
                    <a:cubicBezTo>
                      <a:pt x="2291344" y="1926926"/>
                      <a:pt x="2279909" y="1931663"/>
                      <a:pt x="2267985" y="1931663"/>
                    </a:cubicBezTo>
                    <a:lnTo>
                      <a:pt x="44960" y="1931663"/>
                    </a:lnTo>
                    <a:cubicBezTo>
                      <a:pt x="33036" y="1931663"/>
                      <a:pt x="21600" y="1926926"/>
                      <a:pt x="13169" y="1918495"/>
                    </a:cubicBezTo>
                    <a:cubicBezTo>
                      <a:pt x="4737" y="1910063"/>
                      <a:pt x="0" y="1898627"/>
                      <a:pt x="0" y="1886703"/>
                    </a:cubicBezTo>
                    <a:lnTo>
                      <a:pt x="0" y="44960"/>
                    </a:lnTo>
                    <a:cubicBezTo>
                      <a:pt x="0" y="33036"/>
                      <a:pt x="4737" y="21600"/>
                      <a:pt x="13169" y="13169"/>
                    </a:cubicBezTo>
                    <a:cubicBezTo>
                      <a:pt x="21600" y="4737"/>
                      <a:pt x="33036" y="0"/>
                      <a:pt x="44960" y="0"/>
                    </a:cubicBezTo>
                    <a:close/>
                  </a:path>
                </a:pathLst>
              </a:custGeom>
              <a:solidFill>
                <a:srgbClr val="F88545"/>
              </a:solidFill>
            </p:spPr>
          </p:sp>
          <p:sp>
            <p:nvSpPr>
              <p:cNvPr id="7" name="TextBox 7"/>
              <p:cNvSpPr txBox="1"/>
              <p:nvPr/>
            </p:nvSpPr>
            <p:spPr>
              <a:xfrm>
                <a:off x="0" y="-38100"/>
                <a:ext cx="2312945" cy="1969763"/>
              </a:xfrm>
              <a:prstGeom prst="rect">
                <a:avLst/>
              </a:prstGeom>
            </p:spPr>
            <p:txBody>
              <a:bodyPr lIns="50800" tIns="50800" rIns="50800" bIns="50800" rtlCol="0" anchor="ctr"/>
              <a:lstStyle/>
              <a:p>
                <a:pPr algn="ctr">
                  <a:lnSpc>
                    <a:spcPts val="2660"/>
                  </a:lnSpc>
                  <a:spcBef>
                    <a:spcPct val="0"/>
                  </a:spcBef>
                </a:pPr>
                <a:endParaRPr/>
              </a:p>
            </p:txBody>
          </p:sp>
        </p:grpSp>
        <p:sp>
          <p:nvSpPr>
            <p:cNvPr id="8" name="TextBox 8"/>
            <p:cNvSpPr txBox="1"/>
            <p:nvPr/>
          </p:nvSpPr>
          <p:spPr>
            <a:xfrm>
              <a:off x="230753" y="337698"/>
              <a:ext cx="9651404" cy="7741859"/>
            </a:xfrm>
            <a:prstGeom prst="rect">
              <a:avLst/>
            </a:prstGeom>
          </p:spPr>
          <p:txBody>
            <a:bodyPr lIns="0" tIns="0" rIns="0" bIns="0" rtlCol="0" anchor="t">
              <a:spAutoFit/>
            </a:bodyPr>
            <a:lstStyle/>
            <a:p>
              <a:pPr algn="l">
                <a:lnSpc>
                  <a:spcPts val="3592"/>
                </a:lnSpc>
              </a:pPr>
              <a:r>
                <a:rPr lang="en-US" sz="2763" b="1">
                  <a:solidFill>
                    <a:srgbClr val="333333"/>
                  </a:solidFill>
                  <a:latin typeface="Public Sans Bold"/>
                  <a:ea typeface="Public Sans Bold"/>
                  <a:cs typeface="Public Sans Bold"/>
                  <a:sym typeface="Public Sans Bold"/>
                </a:rPr>
                <a:t>Phân phối của Age (Tuổi):</a:t>
              </a:r>
            </a:p>
            <a:p>
              <a:pPr marL="596690" lvl="1" indent="-298345" algn="l">
                <a:lnSpc>
                  <a:spcPts val="3592"/>
                </a:lnSpc>
                <a:buFont typeface="Arial"/>
                <a:buChar char="•"/>
              </a:pPr>
              <a:r>
                <a:rPr lang="en-US" sz="2763">
                  <a:solidFill>
                    <a:srgbClr val="333333"/>
                  </a:solidFill>
                  <a:latin typeface="Public Sans"/>
                  <a:ea typeface="Public Sans"/>
                  <a:cs typeface="Public Sans"/>
                  <a:sym typeface="Public Sans"/>
                </a:rPr>
                <a:t>Độ tuổi sinh viên chủ yếu dao động từ 18 đến 25 tuổi.</a:t>
              </a:r>
            </a:p>
            <a:p>
              <a:pPr marL="596690" lvl="1" indent="-298345" algn="l">
                <a:lnSpc>
                  <a:spcPts val="3592"/>
                </a:lnSpc>
                <a:buFont typeface="Arial"/>
                <a:buChar char="•"/>
              </a:pPr>
              <a:r>
                <a:rPr lang="en-US" sz="2763">
                  <a:solidFill>
                    <a:srgbClr val="333333"/>
                  </a:solidFill>
                  <a:latin typeface="Public Sans"/>
                  <a:ea typeface="Public Sans"/>
                  <a:cs typeface="Public Sans"/>
                  <a:sym typeface="Public Sans"/>
                </a:rPr>
                <a:t>Có vẻ như các nhóm tuổi 18, 19, 22 và 25 chiếm tỷ lệ cao hơn.</a:t>
              </a:r>
            </a:p>
            <a:p>
              <a:pPr marL="596690" lvl="1" indent="-298345" algn="l">
                <a:lnSpc>
                  <a:spcPts val="3592"/>
                </a:lnSpc>
                <a:buFont typeface="Arial"/>
                <a:buChar char="•"/>
              </a:pPr>
              <a:r>
                <a:rPr lang="en-US" sz="2763">
                  <a:solidFill>
                    <a:srgbClr val="333333"/>
                  </a:solidFill>
                  <a:latin typeface="Public Sans"/>
                  <a:ea typeface="Public Sans"/>
                  <a:cs typeface="Public Sans"/>
                  <a:sym typeface="Public Sans"/>
                </a:rPr>
                <a:t>Phân phối không đồng đều, nhưng không quá lệch → hợp lý với sinh viên đại học.</a:t>
              </a:r>
            </a:p>
            <a:p>
              <a:pPr algn="l">
                <a:lnSpc>
                  <a:spcPts val="3592"/>
                </a:lnSpc>
              </a:pPr>
              <a:r>
                <a:rPr lang="en-US" sz="2763" b="1">
                  <a:solidFill>
                    <a:srgbClr val="333333"/>
                  </a:solidFill>
                  <a:latin typeface="Public Sans Bold"/>
                  <a:ea typeface="Public Sans Bold"/>
                  <a:cs typeface="Public Sans Bold"/>
                  <a:sym typeface="Public Sans Bold"/>
                </a:rPr>
                <a:t>Phân phối của GPA:</a:t>
              </a:r>
            </a:p>
            <a:p>
              <a:pPr marL="596690" lvl="1" indent="-298345" algn="l">
                <a:lnSpc>
                  <a:spcPts val="3592"/>
                </a:lnSpc>
                <a:buFont typeface="Arial"/>
                <a:buChar char="•"/>
              </a:pPr>
              <a:r>
                <a:rPr lang="en-US" sz="2763">
                  <a:solidFill>
                    <a:srgbClr val="333333"/>
                  </a:solidFill>
                  <a:latin typeface="Public Sans"/>
                  <a:ea typeface="Public Sans"/>
                  <a:cs typeface="Public Sans"/>
                  <a:sym typeface="Public Sans"/>
                </a:rPr>
                <a:t>GPA dao động từ khoảng 2.0 đến 4.0.</a:t>
              </a:r>
            </a:p>
            <a:p>
              <a:pPr marL="596690" lvl="1" indent="-298345" algn="l">
                <a:lnSpc>
                  <a:spcPts val="3592"/>
                </a:lnSpc>
                <a:buFont typeface="Arial"/>
                <a:buChar char="•"/>
              </a:pPr>
              <a:r>
                <a:rPr lang="en-US" sz="2763">
                  <a:solidFill>
                    <a:srgbClr val="333333"/>
                  </a:solidFill>
                  <a:latin typeface="Public Sans"/>
                  <a:ea typeface="Public Sans"/>
                  <a:cs typeface="Public Sans"/>
                  <a:sym typeface="Public Sans"/>
                </a:rPr>
                <a:t>Phân phối khá rộng và đa dạng, với nhiều sinh viên có điểm từ 2.5 đến 3.5.</a:t>
              </a:r>
            </a:p>
            <a:p>
              <a:pPr marL="596690" lvl="1" indent="-298345" algn="l">
                <a:lnSpc>
                  <a:spcPts val="3592"/>
                </a:lnSpc>
                <a:buFont typeface="Arial"/>
                <a:buChar char="•"/>
              </a:pPr>
              <a:r>
                <a:rPr lang="en-US" sz="2763">
                  <a:solidFill>
                    <a:srgbClr val="333333"/>
                  </a:solidFill>
                  <a:latin typeface="Public Sans"/>
                  <a:ea typeface="Public Sans"/>
                  <a:cs typeface="Public Sans"/>
                  <a:sym typeface="Public Sans"/>
                </a:rPr>
                <a:t>Có xu hướng hơi nghiêng về bên trái → nhiều sinh viên có GPA khá.</a:t>
              </a:r>
            </a:p>
          </p:txBody>
        </p:sp>
      </p:grpSp>
      <p:grpSp>
        <p:nvGrpSpPr>
          <p:cNvPr id="9" name="Group 9"/>
          <p:cNvGrpSpPr/>
          <p:nvPr/>
        </p:nvGrpSpPr>
        <p:grpSpPr>
          <a:xfrm>
            <a:off x="9674618" y="2831269"/>
            <a:ext cx="7584682" cy="6339128"/>
            <a:chOff x="0" y="0"/>
            <a:chExt cx="10112910" cy="8452170"/>
          </a:xfrm>
        </p:grpSpPr>
        <p:grpSp>
          <p:nvGrpSpPr>
            <p:cNvPr id="10" name="Group 10"/>
            <p:cNvGrpSpPr/>
            <p:nvPr/>
          </p:nvGrpSpPr>
          <p:grpSpPr>
            <a:xfrm>
              <a:off x="0" y="0"/>
              <a:ext cx="10112910" cy="8452170"/>
              <a:chOff x="0" y="0"/>
              <a:chExt cx="2312945" cy="1933114"/>
            </a:xfrm>
          </p:grpSpPr>
          <p:sp>
            <p:nvSpPr>
              <p:cNvPr id="11" name="Freeform 11"/>
              <p:cNvSpPr/>
              <p:nvPr/>
            </p:nvSpPr>
            <p:spPr>
              <a:xfrm>
                <a:off x="0" y="0"/>
                <a:ext cx="2312945" cy="1933114"/>
              </a:xfrm>
              <a:custGeom>
                <a:avLst/>
                <a:gdLst/>
                <a:ahLst/>
                <a:cxnLst/>
                <a:rect l="l" t="t" r="r" b="b"/>
                <a:pathLst>
                  <a:path w="2312945" h="1933114">
                    <a:moveTo>
                      <a:pt x="44960" y="0"/>
                    </a:moveTo>
                    <a:lnTo>
                      <a:pt x="2267985" y="0"/>
                    </a:lnTo>
                    <a:cubicBezTo>
                      <a:pt x="2279909" y="0"/>
                      <a:pt x="2291344" y="4737"/>
                      <a:pt x="2299776" y="13169"/>
                    </a:cubicBezTo>
                    <a:cubicBezTo>
                      <a:pt x="2308208" y="21600"/>
                      <a:pt x="2312945" y="33036"/>
                      <a:pt x="2312945" y="44960"/>
                    </a:cubicBezTo>
                    <a:lnTo>
                      <a:pt x="2312945" y="1888154"/>
                    </a:lnTo>
                    <a:cubicBezTo>
                      <a:pt x="2312945" y="1900078"/>
                      <a:pt x="2308208" y="1911513"/>
                      <a:pt x="2299776" y="1919945"/>
                    </a:cubicBezTo>
                    <a:cubicBezTo>
                      <a:pt x="2291344" y="1928377"/>
                      <a:pt x="2279909" y="1933114"/>
                      <a:pt x="2267985" y="1933114"/>
                    </a:cubicBezTo>
                    <a:lnTo>
                      <a:pt x="44960" y="1933114"/>
                    </a:lnTo>
                    <a:cubicBezTo>
                      <a:pt x="33036" y="1933114"/>
                      <a:pt x="21600" y="1928377"/>
                      <a:pt x="13169" y="1919945"/>
                    </a:cubicBezTo>
                    <a:cubicBezTo>
                      <a:pt x="4737" y="1911513"/>
                      <a:pt x="0" y="1900078"/>
                      <a:pt x="0" y="1888154"/>
                    </a:cubicBezTo>
                    <a:lnTo>
                      <a:pt x="0" y="44960"/>
                    </a:lnTo>
                    <a:cubicBezTo>
                      <a:pt x="0" y="33036"/>
                      <a:pt x="4737" y="21600"/>
                      <a:pt x="13169" y="13169"/>
                    </a:cubicBezTo>
                    <a:cubicBezTo>
                      <a:pt x="21600" y="4737"/>
                      <a:pt x="33036" y="0"/>
                      <a:pt x="44960" y="0"/>
                    </a:cubicBezTo>
                    <a:close/>
                  </a:path>
                </a:pathLst>
              </a:custGeom>
              <a:solidFill>
                <a:srgbClr val="F88545"/>
              </a:solidFill>
            </p:spPr>
          </p:sp>
          <p:sp>
            <p:nvSpPr>
              <p:cNvPr id="12" name="TextBox 12"/>
              <p:cNvSpPr txBox="1"/>
              <p:nvPr/>
            </p:nvSpPr>
            <p:spPr>
              <a:xfrm>
                <a:off x="0" y="-38100"/>
                <a:ext cx="2312945" cy="1971214"/>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30753" y="639333"/>
              <a:ext cx="9651404" cy="7144929"/>
            </a:xfrm>
            <a:prstGeom prst="rect">
              <a:avLst/>
            </a:prstGeom>
          </p:spPr>
          <p:txBody>
            <a:bodyPr lIns="0" tIns="0" rIns="0" bIns="0" rtlCol="0" anchor="t">
              <a:spAutoFit/>
            </a:bodyPr>
            <a:lstStyle/>
            <a:p>
              <a:pPr algn="l">
                <a:lnSpc>
                  <a:spcPts val="3592"/>
                </a:lnSpc>
              </a:pPr>
              <a:r>
                <a:rPr lang="en-US" sz="2763" b="1">
                  <a:solidFill>
                    <a:srgbClr val="333333"/>
                  </a:solidFill>
                  <a:latin typeface="Public Sans Bold"/>
                  <a:ea typeface="Public Sans Bold"/>
                  <a:cs typeface="Public Sans Bold"/>
                  <a:sym typeface="Public Sans Bold"/>
                </a:rPr>
                <a:t>Phân phối của Attendance (Chuyên cần):</a:t>
              </a:r>
            </a:p>
            <a:p>
              <a:pPr marL="596690" lvl="1" indent="-298345" algn="l">
                <a:lnSpc>
                  <a:spcPts val="3592"/>
                </a:lnSpc>
                <a:buFont typeface="Arial"/>
                <a:buChar char="•"/>
              </a:pPr>
              <a:r>
                <a:rPr lang="en-US" sz="2763">
                  <a:solidFill>
                    <a:srgbClr val="333333"/>
                  </a:solidFill>
                  <a:latin typeface="Public Sans"/>
                  <a:ea typeface="Public Sans"/>
                  <a:cs typeface="Public Sans"/>
                  <a:sym typeface="Public Sans"/>
                </a:rPr>
                <a:t>Tần suất chuyên cần phân bố khá đều, tuy có một số điểm tập trung nhiều hơn ở vùng gần 75–100%.</a:t>
              </a:r>
            </a:p>
            <a:p>
              <a:pPr marL="596690" lvl="1" indent="-298345" algn="l">
                <a:lnSpc>
                  <a:spcPts val="3592"/>
                </a:lnSpc>
                <a:buFont typeface="Arial"/>
                <a:buChar char="•"/>
              </a:pPr>
              <a:r>
                <a:rPr lang="en-US" sz="2763">
                  <a:solidFill>
                    <a:srgbClr val="333333"/>
                  </a:solidFill>
                  <a:latin typeface="Public Sans"/>
                  <a:ea typeface="Public Sans"/>
                  <a:cs typeface="Public Sans"/>
                  <a:sym typeface="Public Sans"/>
                </a:rPr>
                <a:t>Số lượng sinh viên chuyên cần thấp (dưới 60%) vẫn có, nhưng ít hơn.</a:t>
              </a:r>
            </a:p>
            <a:p>
              <a:pPr algn="l">
                <a:lnSpc>
                  <a:spcPts val="3592"/>
                </a:lnSpc>
              </a:pPr>
              <a:r>
                <a:rPr lang="en-US" sz="2763" b="1">
                  <a:solidFill>
                    <a:srgbClr val="333333"/>
                  </a:solidFill>
                  <a:latin typeface="Public Sans Bold"/>
                  <a:ea typeface="Public Sans Bold"/>
                  <a:cs typeface="Public Sans Bold"/>
                  <a:sym typeface="Public Sans Bold"/>
                </a:rPr>
                <a:t>Phân phối của Study_Hours (Giờ học):</a:t>
              </a:r>
            </a:p>
            <a:p>
              <a:pPr marL="596690" lvl="1" indent="-298345" algn="l">
                <a:lnSpc>
                  <a:spcPts val="3592"/>
                </a:lnSpc>
                <a:buFont typeface="Arial"/>
                <a:buChar char="•"/>
              </a:pPr>
              <a:r>
                <a:rPr lang="en-US" sz="2763">
                  <a:solidFill>
                    <a:srgbClr val="333333"/>
                  </a:solidFill>
                  <a:latin typeface="Public Sans"/>
                  <a:ea typeface="Public Sans"/>
                  <a:cs typeface="Public Sans"/>
                  <a:sym typeface="Public Sans"/>
                </a:rPr>
                <a:t>Sinh viên học từ 5 đến 40 giờ mỗi tuần.</a:t>
              </a:r>
            </a:p>
            <a:p>
              <a:pPr marL="596690" lvl="1" indent="-298345" algn="l">
                <a:lnSpc>
                  <a:spcPts val="3592"/>
                </a:lnSpc>
                <a:buFont typeface="Arial"/>
                <a:buChar char="•"/>
              </a:pPr>
              <a:r>
                <a:rPr lang="en-US" sz="2763">
                  <a:solidFill>
                    <a:srgbClr val="333333"/>
                  </a:solidFill>
                  <a:latin typeface="Public Sans"/>
                  <a:ea typeface="Public Sans"/>
                  <a:cs typeface="Public Sans"/>
                  <a:sym typeface="Public Sans"/>
                </a:rPr>
                <a:t>Không có đỉnh rõ ràng, nhưng nhiều sinh viên học khoảng 25–30 giờ/tuần.</a:t>
              </a:r>
            </a:p>
            <a:p>
              <a:pPr marL="596690" lvl="1" indent="-298345" algn="l">
                <a:lnSpc>
                  <a:spcPts val="3592"/>
                </a:lnSpc>
                <a:buFont typeface="Arial"/>
                <a:buChar char="•"/>
              </a:pPr>
              <a:r>
                <a:rPr lang="en-US" sz="2763">
                  <a:solidFill>
                    <a:srgbClr val="333333"/>
                  </a:solidFill>
                  <a:latin typeface="Public Sans"/>
                  <a:ea typeface="Public Sans"/>
                  <a:cs typeface="Public Sans"/>
                  <a:sym typeface="Public Sans"/>
                </a:rPr>
                <a:t>Có sự phân tán lớn → phản ánh mức độ chăm học khác nhau rõ rệt.</a:t>
              </a:r>
            </a:p>
          </p:txBody>
        </p:sp>
      </p:grpSp>
      <p:sp>
        <p:nvSpPr>
          <p:cNvPr id="14" name="TextBox 14"/>
          <p:cNvSpPr txBox="1"/>
          <p:nvPr/>
        </p:nvSpPr>
        <p:spPr>
          <a:xfrm>
            <a:off x="762806" y="1445699"/>
            <a:ext cx="1354576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5: </a:t>
            </a:r>
            <a:r>
              <a:rPr lang="en-US" sz="3200">
                <a:solidFill>
                  <a:srgbClr val="FFFFFF"/>
                </a:solidFill>
                <a:latin typeface="Public Sans"/>
                <a:ea typeface="Public Sans"/>
                <a:cs typeface="Public Sans"/>
                <a:sym typeface="Public Sans"/>
              </a:rPr>
              <a:t>Khám phá phân phối các biến định lượng (Histogram)</a:t>
            </a:r>
          </a:p>
        </p:txBody>
      </p:sp>
      <p:sp>
        <p:nvSpPr>
          <p:cNvPr id="15" name="TextBox 15"/>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sp>
        <p:nvSpPr>
          <p:cNvPr id="16" name="TextBox 16"/>
          <p:cNvSpPr txBox="1"/>
          <p:nvPr/>
        </p:nvSpPr>
        <p:spPr>
          <a:xfrm>
            <a:off x="762806" y="2119434"/>
            <a:ext cx="2046232" cy="521335"/>
          </a:xfrm>
          <a:prstGeom prst="rect">
            <a:avLst/>
          </a:prstGeom>
        </p:spPr>
        <p:txBody>
          <a:bodyPr lIns="0" tIns="0" rIns="0" bIns="0" rtlCol="0" anchor="t">
            <a:spAutoFit/>
          </a:bodyPr>
          <a:lstStyle/>
          <a:p>
            <a:pPr algn="l">
              <a:lnSpc>
                <a:spcPts val="4160"/>
              </a:lnSpc>
            </a:pPr>
            <a:r>
              <a:rPr lang="en-US" sz="3200">
                <a:solidFill>
                  <a:srgbClr val="FFFFFF"/>
                </a:solidFill>
                <a:latin typeface="Public Sans"/>
                <a:ea typeface="Public Sans"/>
                <a:cs typeface="Public Sans"/>
                <a:sym typeface="Public Sans"/>
              </a:rPr>
              <a:t>Nhận xét:</a:t>
            </a:r>
          </a:p>
        </p:txBody>
      </p:sp>
      <p:grpSp>
        <p:nvGrpSpPr>
          <p:cNvPr id="17" name="Group 17"/>
          <p:cNvGrpSpPr/>
          <p:nvPr/>
        </p:nvGrpSpPr>
        <p:grpSpPr>
          <a:xfrm>
            <a:off x="15234205" y="9226804"/>
            <a:ext cx="3086100" cy="1060196"/>
            <a:chOff x="0" y="0"/>
            <a:chExt cx="812800" cy="279229"/>
          </a:xfrm>
        </p:grpSpPr>
        <p:sp>
          <p:nvSpPr>
            <p:cNvPr id="18" name="Freeform 18"/>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9" name="TextBox 19"/>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AutoShape 2"/>
          <p:cNvSpPr/>
          <p:nvPr/>
        </p:nvSpPr>
        <p:spPr>
          <a:xfrm>
            <a:off x="0" y="0"/>
            <a:ext cx="1191988" cy="10287000"/>
          </a:xfrm>
          <a:prstGeom prst="rect">
            <a:avLst/>
          </a:prstGeom>
          <a:solidFill>
            <a:srgbClr val="6985D6"/>
          </a:solidFill>
        </p:spPr>
      </p:sp>
      <p:sp>
        <p:nvSpPr>
          <p:cNvPr id="3" name="Freeform 3"/>
          <p:cNvSpPr/>
          <p:nvPr/>
        </p:nvSpPr>
        <p:spPr>
          <a:xfrm>
            <a:off x="14419219" y="0"/>
            <a:ext cx="3133986" cy="2108318"/>
          </a:xfrm>
          <a:custGeom>
            <a:avLst/>
            <a:gdLst/>
            <a:ahLst/>
            <a:cxnLst/>
            <a:rect l="l" t="t" r="r" b="b"/>
            <a:pathLst>
              <a:path w="3133986" h="2108318">
                <a:moveTo>
                  <a:pt x="0" y="0"/>
                </a:moveTo>
                <a:lnTo>
                  <a:pt x="3133985" y="0"/>
                </a:lnTo>
                <a:lnTo>
                  <a:pt x="3133985" y="2108318"/>
                </a:lnTo>
                <a:lnTo>
                  <a:pt x="0" y="2108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413463" y="2762867"/>
            <a:ext cx="8629796" cy="4761267"/>
          </a:xfrm>
          <a:custGeom>
            <a:avLst/>
            <a:gdLst/>
            <a:ahLst/>
            <a:cxnLst/>
            <a:rect l="l" t="t" r="r" b="b"/>
            <a:pathLst>
              <a:path w="8629796" h="4761267">
                <a:moveTo>
                  <a:pt x="0" y="0"/>
                </a:moveTo>
                <a:lnTo>
                  <a:pt x="8629796" y="0"/>
                </a:lnTo>
                <a:lnTo>
                  <a:pt x="8629796" y="4761266"/>
                </a:lnTo>
                <a:lnTo>
                  <a:pt x="0" y="4761266"/>
                </a:lnTo>
                <a:lnTo>
                  <a:pt x="0" y="0"/>
                </a:lnTo>
                <a:close/>
              </a:path>
            </a:pathLst>
          </a:custGeom>
          <a:blipFill>
            <a:blip r:embed="rId4"/>
            <a:stretch>
              <a:fillRect/>
            </a:stretch>
          </a:blipFill>
          <a:ln w="38100" cap="sq">
            <a:solidFill>
              <a:srgbClr val="4B3829"/>
            </a:solidFill>
            <a:prstDash val="solid"/>
            <a:miter/>
          </a:ln>
        </p:spPr>
      </p:sp>
      <p:grpSp>
        <p:nvGrpSpPr>
          <p:cNvPr id="5" name="Group 5"/>
          <p:cNvGrpSpPr/>
          <p:nvPr/>
        </p:nvGrpSpPr>
        <p:grpSpPr>
          <a:xfrm>
            <a:off x="15201900" y="9258300"/>
            <a:ext cx="3086100" cy="1060196"/>
            <a:chOff x="0" y="0"/>
            <a:chExt cx="812800" cy="279229"/>
          </a:xfrm>
        </p:grpSpPr>
        <p:sp>
          <p:nvSpPr>
            <p:cNvPr id="6" name="Freeform 6"/>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7" name="TextBox 7"/>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NHUẬN TIẾN</a:t>
              </a:r>
            </a:p>
          </p:txBody>
        </p:sp>
      </p:grpSp>
      <p:sp>
        <p:nvSpPr>
          <p:cNvPr id="8" name="TextBox 8"/>
          <p:cNvSpPr txBox="1"/>
          <p:nvPr/>
        </p:nvSpPr>
        <p:spPr>
          <a:xfrm>
            <a:off x="1417419" y="501297"/>
            <a:ext cx="12310942" cy="9334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1. Giới thiệu về Decision Tree</a:t>
            </a:r>
          </a:p>
        </p:txBody>
      </p:sp>
      <p:sp>
        <p:nvSpPr>
          <p:cNvPr id="9" name="TextBox 9"/>
          <p:cNvSpPr txBox="1"/>
          <p:nvPr/>
        </p:nvSpPr>
        <p:spPr>
          <a:xfrm>
            <a:off x="1525779" y="6745413"/>
            <a:ext cx="7460462" cy="1626235"/>
          </a:xfrm>
          <a:prstGeom prst="rect">
            <a:avLst/>
          </a:prstGeom>
        </p:spPr>
        <p:txBody>
          <a:bodyPr lIns="0" tIns="0" rIns="0" bIns="0" rtlCol="0" anchor="t">
            <a:spAutoFit/>
          </a:bodyPr>
          <a:lstStyle/>
          <a:p>
            <a:pPr marL="507364" lvl="1" indent="-253682" algn="l">
              <a:lnSpc>
                <a:spcPts val="3289"/>
              </a:lnSpc>
              <a:buFont typeface="Arial"/>
              <a:buChar char="•"/>
            </a:pPr>
            <a:r>
              <a:rPr lang="en-US" sz="2349">
                <a:solidFill>
                  <a:srgbClr val="323232"/>
                </a:solidFill>
                <a:latin typeface="Public Sans"/>
                <a:ea typeface="Public Sans"/>
                <a:cs typeface="Public Sans"/>
                <a:sym typeface="Public Sans"/>
              </a:rPr>
              <a:t>Decision Tree (cây quyết định) là một thuật toán học có giám sát dùng để phân loại hoặc hồi quy.</a:t>
            </a:r>
          </a:p>
          <a:p>
            <a:pPr marL="507364" lvl="1" indent="-253682" algn="l">
              <a:lnSpc>
                <a:spcPts val="3289"/>
              </a:lnSpc>
              <a:buFont typeface="Arial"/>
              <a:buChar char="•"/>
            </a:pPr>
            <a:r>
              <a:rPr lang="en-US" sz="2349">
                <a:solidFill>
                  <a:srgbClr val="323232"/>
                </a:solidFill>
                <a:latin typeface="Public Sans"/>
                <a:ea typeface="Public Sans"/>
                <a:cs typeface="Public Sans"/>
                <a:sym typeface="Public Sans"/>
              </a:rPr>
              <a:t>Cấu trúc phân cấp gồm: nút gốc, nút bên trong, các nhánh, nút lá.</a:t>
            </a:r>
          </a:p>
        </p:txBody>
      </p:sp>
      <p:sp>
        <p:nvSpPr>
          <p:cNvPr id="10" name="TextBox 10"/>
          <p:cNvSpPr txBox="1"/>
          <p:nvPr/>
        </p:nvSpPr>
        <p:spPr>
          <a:xfrm>
            <a:off x="1525779" y="5811718"/>
            <a:ext cx="5950380"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b. Decision Tree là gì?</a:t>
            </a:r>
          </a:p>
        </p:txBody>
      </p:sp>
      <p:sp>
        <p:nvSpPr>
          <p:cNvPr id="11" name="TextBox 11"/>
          <p:cNvSpPr txBox="1"/>
          <p:nvPr/>
        </p:nvSpPr>
        <p:spPr>
          <a:xfrm>
            <a:off x="1572494" y="2705717"/>
            <a:ext cx="7460462" cy="2344420"/>
          </a:xfrm>
          <a:prstGeom prst="rect">
            <a:avLst/>
          </a:prstGeom>
        </p:spPr>
        <p:txBody>
          <a:bodyPr lIns="0" tIns="0" rIns="0" bIns="0" rtlCol="0" anchor="t">
            <a:spAutoFit/>
          </a:bodyPr>
          <a:lstStyle/>
          <a:p>
            <a:pPr algn="l">
              <a:lnSpc>
                <a:spcPts val="3079"/>
              </a:lnSpc>
            </a:pPr>
            <a:r>
              <a:rPr lang="en-US" sz="2199">
                <a:solidFill>
                  <a:srgbClr val="323232"/>
                </a:solidFill>
                <a:latin typeface="Public Sans"/>
                <a:ea typeface="Public Sans"/>
                <a:cs typeface="Public Sans"/>
                <a:sym typeface="Public Sans"/>
              </a:rPr>
              <a:t>Decision Tree bắt nguồn từ thời kỳ đầu của việc phát triển các ghi chép bằng văn bản. Lịch sử phát triển cho thấy điểm mạnh nổi bật của Decision Tree là kết quả có tính diễn giải cao, được biểu diễn dưới dạng giống như mô hình cây từ đó giúp nâng cao sự hiểu biết và truyền đạt kết quả.</a:t>
            </a:r>
          </a:p>
        </p:txBody>
      </p:sp>
      <p:sp>
        <p:nvSpPr>
          <p:cNvPr id="12" name="TextBox 12"/>
          <p:cNvSpPr txBox="1"/>
          <p:nvPr/>
        </p:nvSpPr>
        <p:spPr>
          <a:xfrm>
            <a:off x="1525779" y="1581187"/>
            <a:ext cx="9420862"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a. Nguồn gốc và sự phát triển của Decision Tree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a:off x="762806" y="2948524"/>
            <a:ext cx="16291518" cy="2178991"/>
          </a:xfrm>
          <a:custGeom>
            <a:avLst/>
            <a:gdLst/>
            <a:ahLst/>
            <a:cxnLst/>
            <a:rect l="l" t="t" r="r" b="b"/>
            <a:pathLst>
              <a:path w="16291518" h="2178991">
                <a:moveTo>
                  <a:pt x="0" y="0"/>
                </a:moveTo>
                <a:lnTo>
                  <a:pt x="16291518" y="0"/>
                </a:lnTo>
                <a:lnTo>
                  <a:pt x="16291518" y="2178990"/>
                </a:lnTo>
                <a:lnTo>
                  <a:pt x="0" y="2178990"/>
                </a:lnTo>
                <a:lnTo>
                  <a:pt x="0" y="0"/>
                </a:lnTo>
                <a:close/>
              </a:path>
            </a:pathLst>
          </a:custGeom>
          <a:blipFill>
            <a:blip r:embed="rId4"/>
            <a:stretch>
              <a:fillRect/>
            </a:stretch>
          </a:blipFill>
        </p:spPr>
      </p:sp>
      <p:sp>
        <p:nvSpPr>
          <p:cNvPr id="4" name="Freeform 4"/>
          <p:cNvSpPr/>
          <p:nvPr/>
        </p:nvSpPr>
        <p:spPr>
          <a:xfrm>
            <a:off x="762806" y="5557138"/>
            <a:ext cx="12616814" cy="4132007"/>
          </a:xfrm>
          <a:custGeom>
            <a:avLst/>
            <a:gdLst/>
            <a:ahLst/>
            <a:cxnLst/>
            <a:rect l="l" t="t" r="r" b="b"/>
            <a:pathLst>
              <a:path w="12616814" h="4132007">
                <a:moveTo>
                  <a:pt x="0" y="0"/>
                </a:moveTo>
                <a:lnTo>
                  <a:pt x="12616814" y="0"/>
                </a:lnTo>
                <a:lnTo>
                  <a:pt x="12616814" y="4132006"/>
                </a:lnTo>
                <a:lnTo>
                  <a:pt x="0" y="4132006"/>
                </a:lnTo>
                <a:lnTo>
                  <a:pt x="0" y="0"/>
                </a:lnTo>
                <a:close/>
              </a:path>
            </a:pathLst>
          </a:custGeom>
          <a:blipFill>
            <a:blip r:embed="rId5"/>
            <a:stretch>
              <a:fillRect/>
            </a:stretch>
          </a:blipFill>
        </p:spPr>
      </p:sp>
      <p:sp>
        <p:nvSpPr>
          <p:cNvPr id="5" name="TextBox 5"/>
          <p:cNvSpPr txBox="1"/>
          <p:nvPr/>
        </p:nvSpPr>
        <p:spPr>
          <a:xfrm>
            <a:off x="762806" y="1445699"/>
            <a:ext cx="13545762" cy="1045210"/>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6:</a:t>
            </a:r>
            <a:r>
              <a:rPr lang="en-US" sz="3200">
                <a:solidFill>
                  <a:srgbClr val="FFFFFF"/>
                </a:solidFill>
                <a:latin typeface="Public Sans"/>
                <a:ea typeface="Public Sans"/>
                <a:cs typeface="Public Sans"/>
                <a:sym typeface="Public Sans"/>
              </a:rPr>
              <a:t> Phân tổ dữ liệu sử dụng hàm qcut từ thư viện pandas. Chia dữ liệu dự trên phân vị</a:t>
            </a:r>
          </a:p>
        </p:txBody>
      </p:sp>
      <p:sp>
        <p:nvSpPr>
          <p:cNvPr id="6" name="TextBox 6"/>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grpSp>
        <p:nvGrpSpPr>
          <p:cNvPr id="7" name="Group 7"/>
          <p:cNvGrpSpPr/>
          <p:nvPr/>
        </p:nvGrpSpPr>
        <p:grpSpPr>
          <a:xfrm>
            <a:off x="15234205" y="9226804"/>
            <a:ext cx="3086100" cy="1060196"/>
            <a:chOff x="0" y="0"/>
            <a:chExt cx="812800" cy="279229"/>
          </a:xfrm>
        </p:grpSpPr>
        <p:sp>
          <p:nvSpPr>
            <p:cNvPr id="8" name="Freeform 8"/>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9" name="TextBox 9"/>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05BBC"/>
        </a:solidFill>
        <a:effectLst/>
      </p:bgPr>
    </p:bg>
    <p:spTree>
      <p:nvGrpSpPr>
        <p:cNvPr id="1" name=""/>
        <p:cNvGrpSpPr/>
        <p:nvPr/>
      </p:nvGrpSpPr>
      <p:grpSpPr>
        <a:xfrm>
          <a:off x="0" y="0"/>
          <a:ext cx="0" cy="0"/>
          <a:chOff x="0" y="0"/>
          <a:chExt cx="0" cy="0"/>
        </a:xfrm>
      </p:grpSpPr>
      <p:sp>
        <p:nvSpPr>
          <p:cNvPr id="2" name="Freeform 2"/>
          <p:cNvSpPr/>
          <p:nvPr/>
        </p:nvSpPr>
        <p:spPr>
          <a:xfrm flipV="1">
            <a:off x="14832303" y="-2395461"/>
            <a:ext cx="3889902" cy="5153485"/>
          </a:xfrm>
          <a:custGeom>
            <a:avLst/>
            <a:gdLst/>
            <a:ahLst/>
            <a:cxnLst/>
            <a:rect l="l" t="t" r="r" b="b"/>
            <a:pathLst>
              <a:path w="3889902" h="5153485">
                <a:moveTo>
                  <a:pt x="0" y="5153485"/>
                </a:moveTo>
                <a:lnTo>
                  <a:pt x="3889903" y="5153485"/>
                </a:lnTo>
                <a:lnTo>
                  <a:pt x="3889903" y="0"/>
                </a:lnTo>
                <a:lnTo>
                  <a:pt x="0" y="0"/>
                </a:lnTo>
                <a:lnTo>
                  <a:pt x="0" y="5153485"/>
                </a:lnTo>
                <a:close/>
              </a:path>
            </a:pathLst>
          </a:custGeom>
          <a:blipFill>
            <a:blip r:embed="rId2">
              <a:extLst>
                <a:ext uri="{96DAC541-7B7A-43D3-8B79-37D633B846F1}">
                  <asvg:svgBlip xmlns:asvg="http://schemas.microsoft.com/office/drawing/2016/SVG/main" r:embed="rId3"/>
                </a:ext>
              </a:extLst>
            </a:blip>
            <a:stretch>
              <a:fillRect b="-5100"/>
            </a:stretch>
          </a:blipFill>
        </p:spPr>
      </p:sp>
      <p:sp>
        <p:nvSpPr>
          <p:cNvPr id="3" name="Freeform 3"/>
          <p:cNvSpPr/>
          <p:nvPr/>
        </p:nvSpPr>
        <p:spPr>
          <a:xfrm>
            <a:off x="1264502" y="2340942"/>
            <a:ext cx="12542370" cy="7196185"/>
          </a:xfrm>
          <a:custGeom>
            <a:avLst/>
            <a:gdLst/>
            <a:ahLst/>
            <a:cxnLst/>
            <a:rect l="l" t="t" r="r" b="b"/>
            <a:pathLst>
              <a:path w="12542370" h="7196185">
                <a:moveTo>
                  <a:pt x="0" y="0"/>
                </a:moveTo>
                <a:lnTo>
                  <a:pt x="12542370" y="0"/>
                </a:lnTo>
                <a:lnTo>
                  <a:pt x="12542370" y="7196185"/>
                </a:lnTo>
                <a:lnTo>
                  <a:pt x="0" y="7196185"/>
                </a:lnTo>
                <a:lnTo>
                  <a:pt x="0" y="0"/>
                </a:lnTo>
                <a:close/>
              </a:path>
            </a:pathLst>
          </a:custGeom>
          <a:blipFill>
            <a:blip r:embed="rId4"/>
            <a:stretch>
              <a:fillRect/>
            </a:stretch>
          </a:blipFill>
        </p:spPr>
      </p:sp>
      <p:sp>
        <p:nvSpPr>
          <p:cNvPr id="4" name="TextBox 4"/>
          <p:cNvSpPr txBox="1"/>
          <p:nvPr/>
        </p:nvSpPr>
        <p:spPr>
          <a:xfrm>
            <a:off x="762806" y="1445699"/>
            <a:ext cx="1354576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BƯỚC 7:</a:t>
            </a:r>
            <a:r>
              <a:rPr lang="en-US" sz="3200">
                <a:solidFill>
                  <a:srgbClr val="FFFFFF"/>
                </a:solidFill>
                <a:latin typeface="Public Sans"/>
                <a:ea typeface="Public Sans"/>
                <a:cs typeface="Public Sans"/>
                <a:sym typeface="Public Sans"/>
              </a:rPr>
              <a:t> Mã hóa các biến phân loại (Categorical Encoding)</a:t>
            </a:r>
          </a:p>
        </p:txBody>
      </p:sp>
      <p:sp>
        <p:nvSpPr>
          <p:cNvPr id="5" name="TextBox 5"/>
          <p:cNvSpPr txBox="1"/>
          <p:nvPr/>
        </p:nvSpPr>
        <p:spPr>
          <a:xfrm>
            <a:off x="762806" y="416842"/>
            <a:ext cx="11313011" cy="876300"/>
          </a:xfrm>
          <a:prstGeom prst="rect">
            <a:avLst/>
          </a:prstGeom>
        </p:spPr>
        <p:txBody>
          <a:bodyPr lIns="0" tIns="0" rIns="0" bIns="0" rtlCol="0" anchor="t">
            <a:spAutoFit/>
          </a:bodyPr>
          <a:lstStyle/>
          <a:p>
            <a:pPr marL="0" lvl="0" indent="0" algn="l">
              <a:lnSpc>
                <a:spcPts val="6600"/>
              </a:lnSpc>
              <a:spcBef>
                <a:spcPct val="0"/>
              </a:spcBef>
            </a:pPr>
            <a:r>
              <a:rPr lang="en-US" sz="6000" b="1">
                <a:solidFill>
                  <a:srgbClr val="FFFFFF"/>
                </a:solidFill>
                <a:latin typeface="Josefin Sans Bold"/>
                <a:ea typeface="Josefin Sans Bold"/>
                <a:cs typeface="Josefin Sans Bold"/>
                <a:sym typeface="Josefin Sans Bold"/>
              </a:rPr>
              <a:t>3</a:t>
            </a:r>
            <a:r>
              <a:rPr lang="en-US" sz="6000" b="1" u="none" strike="noStrike">
                <a:solidFill>
                  <a:srgbClr val="FFFFFF"/>
                </a:solidFill>
                <a:latin typeface="Josefin Sans Bold"/>
                <a:ea typeface="Josefin Sans Bold"/>
                <a:cs typeface="Josefin Sans Bold"/>
                <a:sym typeface="Josefin Sans Bold"/>
              </a:rPr>
              <a:t>. Tiền xử lý dữ liệu</a:t>
            </a:r>
          </a:p>
        </p:txBody>
      </p:sp>
      <p:grpSp>
        <p:nvGrpSpPr>
          <p:cNvPr id="6" name="Group 6"/>
          <p:cNvGrpSpPr/>
          <p:nvPr/>
        </p:nvGrpSpPr>
        <p:grpSpPr>
          <a:xfrm>
            <a:off x="15234205" y="9226804"/>
            <a:ext cx="3086100" cy="1060196"/>
            <a:chOff x="0" y="0"/>
            <a:chExt cx="812800" cy="279229"/>
          </a:xfrm>
        </p:grpSpPr>
        <p:sp>
          <p:nvSpPr>
            <p:cNvPr id="7" name="Freeform 7"/>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8" name="TextBox 8"/>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THÙY LINH</a:t>
              </a:r>
            </a:p>
          </p:txBody>
        </p:sp>
      </p:grpSp>
    </p:spTree>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14993375" y="205630"/>
            <a:ext cx="2939780" cy="2538901"/>
          </a:xfrm>
          <a:custGeom>
            <a:avLst/>
            <a:gdLst/>
            <a:ahLst/>
            <a:cxnLst/>
            <a:rect l="l" t="t" r="r" b="b"/>
            <a:pathLst>
              <a:path w="2939780" h="2538901">
                <a:moveTo>
                  <a:pt x="0" y="0"/>
                </a:moveTo>
                <a:lnTo>
                  <a:pt x="2939781" y="0"/>
                </a:lnTo>
                <a:lnTo>
                  <a:pt x="2939781" y="2538901"/>
                </a:lnTo>
                <a:lnTo>
                  <a:pt x="0" y="2538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00125" y="2365364"/>
            <a:ext cx="379167" cy="379167"/>
          </a:xfrm>
          <a:custGeom>
            <a:avLst/>
            <a:gdLst/>
            <a:ahLst/>
            <a:cxnLst/>
            <a:rect l="l" t="t" r="r" b="b"/>
            <a:pathLst>
              <a:path w="379167" h="379167">
                <a:moveTo>
                  <a:pt x="0" y="0"/>
                </a:moveTo>
                <a:lnTo>
                  <a:pt x="379167" y="0"/>
                </a:lnTo>
                <a:lnTo>
                  <a:pt x="379167" y="379167"/>
                </a:lnTo>
                <a:lnTo>
                  <a:pt x="0" y="379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598494" y="3868411"/>
            <a:ext cx="11091011" cy="2550178"/>
          </a:xfrm>
          <a:custGeom>
            <a:avLst/>
            <a:gdLst/>
            <a:ahLst/>
            <a:cxnLst/>
            <a:rect l="l" t="t" r="r" b="b"/>
            <a:pathLst>
              <a:path w="11091011" h="2550178">
                <a:moveTo>
                  <a:pt x="0" y="0"/>
                </a:moveTo>
                <a:lnTo>
                  <a:pt x="11091012" y="0"/>
                </a:lnTo>
                <a:lnTo>
                  <a:pt x="11091012" y="2550178"/>
                </a:lnTo>
                <a:lnTo>
                  <a:pt x="0" y="2550178"/>
                </a:lnTo>
                <a:lnTo>
                  <a:pt x="0" y="0"/>
                </a:lnTo>
                <a:close/>
              </a:path>
            </a:pathLst>
          </a:custGeom>
          <a:blipFill>
            <a:blip r:embed="rId6"/>
            <a:stretch>
              <a:fillRect/>
            </a:stretch>
          </a:blipFill>
        </p:spPr>
      </p:sp>
      <p:sp>
        <p:nvSpPr>
          <p:cNvPr id="5" name="TextBox 5"/>
          <p:cNvSpPr txBox="1"/>
          <p:nvPr/>
        </p:nvSpPr>
        <p:spPr>
          <a:xfrm>
            <a:off x="1417296" y="2308214"/>
            <a:ext cx="15453408" cy="4813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Import các thư viện cần sử dụng để xây dựng cây quyết định</a:t>
            </a:r>
          </a:p>
        </p:txBody>
      </p:sp>
      <p:sp>
        <p:nvSpPr>
          <p:cNvPr id="6" name="TextBox 6"/>
          <p:cNvSpPr txBox="1"/>
          <p:nvPr/>
        </p:nvSpPr>
        <p:spPr>
          <a:xfrm>
            <a:off x="762806" y="359692"/>
            <a:ext cx="11313011" cy="18478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4. Xây dựng cây</a:t>
            </a:r>
          </a:p>
          <a:p>
            <a:pPr algn="l">
              <a:lnSpc>
                <a:spcPts val="7200"/>
              </a:lnSpc>
            </a:pPr>
            <a:endParaRPr lang="en-US" sz="6000" b="1">
              <a:solidFill>
                <a:srgbClr val="405BBC"/>
              </a:solidFill>
              <a:latin typeface="Josefin Sans Bold"/>
              <a:ea typeface="Josefin Sans Bold"/>
              <a:cs typeface="Josefin Sans Bold"/>
              <a:sym typeface="Josefin Sans Bold"/>
            </a:endParaRPr>
          </a:p>
        </p:txBody>
      </p:sp>
      <p:sp>
        <p:nvSpPr>
          <p:cNvPr id="7" name="TextBox 7"/>
          <p:cNvSpPr txBox="1"/>
          <p:nvPr/>
        </p:nvSpPr>
        <p:spPr>
          <a:xfrm>
            <a:off x="0" y="1360253"/>
            <a:ext cx="11270605" cy="613410"/>
          </a:xfrm>
          <a:prstGeom prst="rect">
            <a:avLst/>
          </a:prstGeom>
        </p:spPr>
        <p:txBody>
          <a:bodyPr lIns="0" tIns="0" rIns="0" bIns="0" rtlCol="0" anchor="t">
            <a:spAutoFit/>
          </a:bodyPr>
          <a:lstStyle/>
          <a:p>
            <a:pPr algn="ctr">
              <a:lnSpc>
                <a:spcPts val="5039"/>
              </a:lnSpc>
            </a:pPr>
            <a:r>
              <a:rPr lang="en-US" sz="3599" b="1">
                <a:solidFill>
                  <a:srgbClr val="000000"/>
                </a:solidFill>
                <a:latin typeface="Canva Sans Bold"/>
                <a:ea typeface="Canva Sans Bold"/>
                <a:cs typeface="Canva Sans Bold"/>
                <a:sym typeface="Canva Sans Bold"/>
              </a:rPr>
              <a:t>Chi tiết các bước xây dựng cây từ dữ liệu</a:t>
            </a:r>
          </a:p>
        </p:txBody>
      </p:sp>
      <p:grpSp>
        <p:nvGrpSpPr>
          <p:cNvPr id="8" name="Group 8"/>
          <p:cNvGrpSpPr/>
          <p:nvPr/>
        </p:nvGrpSpPr>
        <p:grpSpPr>
          <a:xfrm>
            <a:off x="15234205" y="9226804"/>
            <a:ext cx="3086100" cy="1060196"/>
            <a:chOff x="0" y="0"/>
            <a:chExt cx="812800" cy="279229"/>
          </a:xfrm>
        </p:grpSpPr>
        <p:sp>
          <p:nvSpPr>
            <p:cNvPr id="9" name="Freeform 9"/>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0" name="TextBox 10"/>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TRỌNG KHANG</a:t>
              </a:r>
            </a:p>
          </p:txBody>
        </p:sp>
      </p:grpSp>
    </p:spTree>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14993375" y="205630"/>
            <a:ext cx="2939780" cy="2538901"/>
          </a:xfrm>
          <a:custGeom>
            <a:avLst/>
            <a:gdLst/>
            <a:ahLst/>
            <a:cxnLst/>
            <a:rect l="l" t="t" r="r" b="b"/>
            <a:pathLst>
              <a:path w="2939780" h="2538901">
                <a:moveTo>
                  <a:pt x="0" y="0"/>
                </a:moveTo>
                <a:lnTo>
                  <a:pt x="2939781" y="0"/>
                </a:lnTo>
                <a:lnTo>
                  <a:pt x="2939781" y="2538901"/>
                </a:lnTo>
                <a:lnTo>
                  <a:pt x="0" y="2538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00125" y="2365364"/>
            <a:ext cx="379167" cy="379167"/>
          </a:xfrm>
          <a:custGeom>
            <a:avLst/>
            <a:gdLst/>
            <a:ahLst/>
            <a:cxnLst/>
            <a:rect l="l" t="t" r="r" b="b"/>
            <a:pathLst>
              <a:path w="379167" h="379167">
                <a:moveTo>
                  <a:pt x="0" y="0"/>
                </a:moveTo>
                <a:lnTo>
                  <a:pt x="379167" y="0"/>
                </a:lnTo>
                <a:lnTo>
                  <a:pt x="379167" y="379167"/>
                </a:lnTo>
                <a:lnTo>
                  <a:pt x="0" y="379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514541" y="4332630"/>
            <a:ext cx="14356162" cy="2207164"/>
          </a:xfrm>
          <a:custGeom>
            <a:avLst/>
            <a:gdLst/>
            <a:ahLst/>
            <a:cxnLst/>
            <a:rect l="l" t="t" r="r" b="b"/>
            <a:pathLst>
              <a:path w="14356162" h="2207164">
                <a:moveTo>
                  <a:pt x="0" y="0"/>
                </a:moveTo>
                <a:lnTo>
                  <a:pt x="14356163" y="0"/>
                </a:lnTo>
                <a:lnTo>
                  <a:pt x="14356163" y="2207164"/>
                </a:lnTo>
                <a:lnTo>
                  <a:pt x="0" y="2207164"/>
                </a:lnTo>
                <a:lnTo>
                  <a:pt x="0" y="0"/>
                </a:lnTo>
                <a:close/>
              </a:path>
            </a:pathLst>
          </a:custGeom>
          <a:blipFill>
            <a:blip r:embed="rId6"/>
            <a:stretch>
              <a:fillRect/>
            </a:stretch>
          </a:blipFill>
        </p:spPr>
      </p:sp>
      <p:sp>
        <p:nvSpPr>
          <p:cNvPr id="5" name="TextBox 5"/>
          <p:cNvSpPr txBox="1"/>
          <p:nvPr/>
        </p:nvSpPr>
        <p:spPr>
          <a:xfrm>
            <a:off x="1417296" y="2308214"/>
            <a:ext cx="15453408" cy="4813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Chia dữ liệu để thành tập huấn luyện và kiểm tra</a:t>
            </a:r>
          </a:p>
        </p:txBody>
      </p:sp>
      <p:sp>
        <p:nvSpPr>
          <p:cNvPr id="6" name="TextBox 6"/>
          <p:cNvSpPr txBox="1"/>
          <p:nvPr/>
        </p:nvSpPr>
        <p:spPr>
          <a:xfrm>
            <a:off x="762806" y="359692"/>
            <a:ext cx="11313011" cy="18478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4. Xây dựng cây</a:t>
            </a:r>
          </a:p>
          <a:p>
            <a:pPr algn="l">
              <a:lnSpc>
                <a:spcPts val="7200"/>
              </a:lnSpc>
            </a:pPr>
            <a:endParaRPr lang="en-US" sz="6000" b="1">
              <a:solidFill>
                <a:srgbClr val="405BBC"/>
              </a:solidFill>
              <a:latin typeface="Josefin Sans Bold"/>
              <a:ea typeface="Josefin Sans Bold"/>
              <a:cs typeface="Josefin Sans Bold"/>
              <a:sym typeface="Josefin Sans Bold"/>
            </a:endParaRPr>
          </a:p>
        </p:txBody>
      </p:sp>
      <p:sp>
        <p:nvSpPr>
          <p:cNvPr id="7" name="TextBox 7"/>
          <p:cNvSpPr txBox="1"/>
          <p:nvPr/>
        </p:nvSpPr>
        <p:spPr>
          <a:xfrm>
            <a:off x="0" y="1360253"/>
            <a:ext cx="11270605" cy="613410"/>
          </a:xfrm>
          <a:prstGeom prst="rect">
            <a:avLst/>
          </a:prstGeom>
        </p:spPr>
        <p:txBody>
          <a:bodyPr lIns="0" tIns="0" rIns="0" bIns="0" rtlCol="0" anchor="t">
            <a:spAutoFit/>
          </a:bodyPr>
          <a:lstStyle/>
          <a:p>
            <a:pPr algn="ctr">
              <a:lnSpc>
                <a:spcPts val="5039"/>
              </a:lnSpc>
            </a:pPr>
            <a:r>
              <a:rPr lang="en-US" sz="3599" b="1">
                <a:solidFill>
                  <a:srgbClr val="000000"/>
                </a:solidFill>
                <a:latin typeface="Canva Sans Bold"/>
                <a:ea typeface="Canva Sans Bold"/>
                <a:cs typeface="Canva Sans Bold"/>
                <a:sym typeface="Canva Sans Bold"/>
              </a:rPr>
              <a:t>Chi tiết các bước xây dựng cây từ dữ liệu</a:t>
            </a:r>
          </a:p>
        </p:txBody>
      </p:sp>
      <p:grpSp>
        <p:nvGrpSpPr>
          <p:cNvPr id="8" name="Group 8"/>
          <p:cNvGrpSpPr/>
          <p:nvPr/>
        </p:nvGrpSpPr>
        <p:grpSpPr>
          <a:xfrm>
            <a:off x="15234205" y="9226804"/>
            <a:ext cx="3086100" cy="1060196"/>
            <a:chOff x="0" y="0"/>
            <a:chExt cx="812800" cy="279229"/>
          </a:xfrm>
        </p:grpSpPr>
        <p:sp>
          <p:nvSpPr>
            <p:cNvPr id="9" name="Freeform 9"/>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0" name="TextBox 10"/>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TRỌNG KHANG</a:t>
              </a:r>
            </a:p>
          </p:txBody>
        </p:sp>
      </p:grpSp>
    </p:spTree>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14993375" y="205630"/>
            <a:ext cx="2939780" cy="2538901"/>
          </a:xfrm>
          <a:custGeom>
            <a:avLst/>
            <a:gdLst/>
            <a:ahLst/>
            <a:cxnLst/>
            <a:rect l="l" t="t" r="r" b="b"/>
            <a:pathLst>
              <a:path w="2939780" h="2538901">
                <a:moveTo>
                  <a:pt x="0" y="0"/>
                </a:moveTo>
                <a:lnTo>
                  <a:pt x="2939781" y="0"/>
                </a:lnTo>
                <a:lnTo>
                  <a:pt x="2939781" y="2538901"/>
                </a:lnTo>
                <a:lnTo>
                  <a:pt x="0" y="2538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00125" y="2365364"/>
            <a:ext cx="379167" cy="379167"/>
          </a:xfrm>
          <a:custGeom>
            <a:avLst/>
            <a:gdLst/>
            <a:ahLst/>
            <a:cxnLst/>
            <a:rect l="l" t="t" r="r" b="b"/>
            <a:pathLst>
              <a:path w="379167" h="379167">
                <a:moveTo>
                  <a:pt x="0" y="0"/>
                </a:moveTo>
                <a:lnTo>
                  <a:pt x="379167" y="0"/>
                </a:lnTo>
                <a:lnTo>
                  <a:pt x="379167" y="379167"/>
                </a:lnTo>
                <a:lnTo>
                  <a:pt x="0" y="379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348417" y="2922894"/>
            <a:ext cx="9591166" cy="6856335"/>
          </a:xfrm>
          <a:custGeom>
            <a:avLst/>
            <a:gdLst/>
            <a:ahLst/>
            <a:cxnLst/>
            <a:rect l="l" t="t" r="r" b="b"/>
            <a:pathLst>
              <a:path w="9591166" h="6856335">
                <a:moveTo>
                  <a:pt x="0" y="0"/>
                </a:moveTo>
                <a:lnTo>
                  <a:pt x="9591166" y="0"/>
                </a:lnTo>
                <a:lnTo>
                  <a:pt x="9591166" y="6856335"/>
                </a:lnTo>
                <a:lnTo>
                  <a:pt x="0" y="6856335"/>
                </a:lnTo>
                <a:lnTo>
                  <a:pt x="0" y="0"/>
                </a:lnTo>
                <a:close/>
              </a:path>
            </a:pathLst>
          </a:custGeom>
          <a:blipFill>
            <a:blip r:embed="rId6"/>
            <a:stretch>
              <a:fillRect/>
            </a:stretch>
          </a:blipFill>
        </p:spPr>
      </p:sp>
      <p:sp>
        <p:nvSpPr>
          <p:cNvPr id="5" name="TextBox 5"/>
          <p:cNvSpPr txBox="1"/>
          <p:nvPr/>
        </p:nvSpPr>
        <p:spPr>
          <a:xfrm>
            <a:off x="1417296" y="2308214"/>
            <a:ext cx="15453408" cy="4813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Tối ưu hóa tham số bằng Optuna</a:t>
            </a:r>
          </a:p>
        </p:txBody>
      </p:sp>
      <p:sp>
        <p:nvSpPr>
          <p:cNvPr id="6" name="TextBox 6"/>
          <p:cNvSpPr txBox="1"/>
          <p:nvPr/>
        </p:nvSpPr>
        <p:spPr>
          <a:xfrm>
            <a:off x="762806" y="359692"/>
            <a:ext cx="11313011" cy="18478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4. Xây dựng cây</a:t>
            </a:r>
          </a:p>
          <a:p>
            <a:pPr algn="l">
              <a:lnSpc>
                <a:spcPts val="7200"/>
              </a:lnSpc>
            </a:pPr>
            <a:endParaRPr lang="en-US" sz="6000" b="1">
              <a:solidFill>
                <a:srgbClr val="405BBC"/>
              </a:solidFill>
              <a:latin typeface="Josefin Sans Bold"/>
              <a:ea typeface="Josefin Sans Bold"/>
              <a:cs typeface="Josefin Sans Bold"/>
              <a:sym typeface="Josefin Sans Bold"/>
            </a:endParaRPr>
          </a:p>
        </p:txBody>
      </p:sp>
      <p:sp>
        <p:nvSpPr>
          <p:cNvPr id="7" name="TextBox 7"/>
          <p:cNvSpPr txBox="1"/>
          <p:nvPr/>
        </p:nvSpPr>
        <p:spPr>
          <a:xfrm>
            <a:off x="0" y="1360253"/>
            <a:ext cx="11270605" cy="613410"/>
          </a:xfrm>
          <a:prstGeom prst="rect">
            <a:avLst/>
          </a:prstGeom>
        </p:spPr>
        <p:txBody>
          <a:bodyPr lIns="0" tIns="0" rIns="0" bIns="0" rtlCol="0" anchor="t">
            <a:spAutoFit/>
          </a:bodyPr>
          <a:lstStyle/>
          <a:p>
            <a:pPr algn="ctr">
              <a:lnSpc>
                <a:spcPts val="5039"/>
              </a:lnSpc>
            </a:pPr>
            <a:r>
              <a:rPr lang="en-US" sz="3599" b="1">
                <a:solidFill>
                  <a:srgbClr val="000000"/>
                </a:solidFill>
                <a:latin typeface="Canva Sans Bold"/>
                <a:ea typeface="Canva Sans Bold"/>
                <a:cs typeface="Canva Sans Bold"/>
                <a:sym typeface="Canva Sans Bold"/>
              </a:rPr>
              <a:t>Chi tiết các bước xây dựng cây từ dữ liệu</a:t>
            </a:r>
          </a:p>
        </p:txBody>
      </p:sp>
      <p:grpSp>
        <p:nvGrpSpPr>
          <p:cNvPr id="8" name="Group 8"/>
          <p:cNvGrpSpPr/>
          <p:nvPr/>
        </p:nvGrpSpPr>
        <p:grpSpPr>
          <a:xfrm>
            <a:off x="15234205" y="9226804"/>
            <a:ext cx="3086100" cy="1060196"/>
            <a:chOff x="0" y="0"/>
            <a:chExt cx="812800" cy="279229"/>
          </a:xfrm>
        </p:grpSpPr>
        <p:sp>
          <p:nvSpPr>
            <p:cNvPr id="9" name="Freeform 9"/>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0" name="TextBox 10"/>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TRỌNG KHANG</a:t>
              </a:r>
            </a:p>
          </p:txBody>
        </p:sp>
      </p:grpSp>
    </p:spTree>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14993375" y="205630"/>
            <a:ext cx="2939780" cy="2538901"/>
          </a:xfrm>
          <a:custGeom>
            <a:avLst/>
            <a:gdLst/>
            <a:ahLst/>
            <a:cxnLst/>
            <a:rect l="l" t="t" r="r" b="b"/>
            <a:pathLst>
              <a:path w="2939780" h="2538901">
                <a:moveTo>
                  <a:pt x="0" y="0"/>
                </a:moveTo>
                <a:lnTo>
                  <a:pt x="2939781" y="0"/>
                </a:lnTo>
                <a:lnTo>
                  <a:pt x="2939781" y="2538901"/>
                </a:lnTo>
                <a:lnTo>
                  <a:pt x="0" y="2538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00125" y="2365364"/>
            <a:ext cx="379167" cy="379167"/>
          </a:xfrm>
          <a:custGeom>
            <a:avLst/>
            <a:gdLst/>
            <a:ahLst/>
            <a:cxnLst/>
            <a:rect l="l" t="t" r="r" b="b"/>
            <a:pathLst>
              <a:path w="379167" h="379167">
                <a:moveTo>
                  <a:pt x="0" y="0"/>
                </a:moveTo>
                <a:lnTo>
                  <a:pt x="379167" y="0"/>
                </a:lnTo>
                <a:lnTo>
                  <a:pt x="379167" y="379167"/>
                </a:lnTo>
                <a:lnTo>
                  <a:pt x="0" y="379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3204425"/>
            <a:ext cx="18288000" cy="6172200"/>
          </a:xfrm>
          <a:custGeom>
            <a:avLst/>
            <a:gdLst/>
            <a:ahLst/>
            <a:cxnLst/>
            <a:rect l="l" t="t" r="r" b="b"/>
            <a:pathLst>
              <a:path w="18288000" h="6172200">
                <a:moveTo>
                  <a:pt x="0" y="0"/>
                </a:moveTo>
                <a:lnTo>
                  <a:pt x="18288000" y="0"/>
                </a:lnTo>
                <a:lnTo>
                  <a:pt x="18288000" y="6172200"/>
                </a:lnTo>
                <a:lnTo>
                  <a:pt x="0" y="6172200"/>
                </a:lnTo>
                <a:lnTo>
                  <a:pt x="0" y="0"/>
                </a:lnTo>
                <a:close/>
              </a:path>
            </a:pathLst>
          </a:custGeom>
          <a:blipFill>
            <a:blip r:embed="rId6"/>
            <a:stretch>
              <a:fillRect/>
            </a:stretch>
          </a:blipFill>
        </p:spPr>
      </p:sp>
      <p:sp>
        <p:nvSpPr>
          <p:cNvPr id="5" name="TextBox 5"/>
          <p:cNvSpPr txBox="1"/>
          <p:nvPr/>
        </p:nvSpPr>
        <p:spPr>
          <a:xfrm>
            <a:off x="1417296" y="2308214"/>
            <a:ext cx="15453408" cy="4813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Tối ưu hóa tham số bằng Optuna</a:t>
            </a:r>
          </a:p>
        </p:txBody>
      </p:sp>
      <p:sp>
        <p:nvSpPr>
          <p:cNvPr id="6" name="TextBox 6"/>
          <p:cNvSpPr txBox="1"/>
          <p:nvPr/>
        </p:nvSpPr>
        <p:spPr>
          <a:xfrm>
            <a:off x="762806" y="359692"/>
            <a:ext cx="11313011" cy="933406"/>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4. Xây dựng cây</a:t>
            </a:r>
          </a:p>
        </p:txBody>
      </p:sp>
      <p:sp>
        <p:nvSpPr>
          <p:cNvPr id="7" name="TextBox 7"/>
          <p:cNvSpPr txBox="1"/>
          <p:nvPr/>
        </p:nvSpPr>
        <p:spPr>
          <a:xfrm>
            <a:off x="0" y="1360253"/>
            <a:ext cx="11270605" cy="613410"/>
          </a:xfrm>
          <a:prstGeom prst="rect">
            <a:avLst/>
          </a:prstGeom>
        </p:spPr>
        <p:txBody>
          <a:bodyPr lIns="0" tIns="0" rIns="0" bIns="0" rtlCol="0" anchor="t">
            <a:spAutoFit/>
          </a:bodyPr>
          <a:lstStyle/>
          <a:p>
            <a:pPr algn="ctr">
              <a:lnSpc>
                <a:spcPts val="5039"/>
              </a:lnSpc>
            </a:pPr>
            <a:r>
              <a:rPr lang="en-US" sz="3599" b="1">
                <a:solidFill>
                  <a:srgbClr val="000000"/>
                </a:solidFill>
                <a:latin typeface="Canva Sans Bold"/>
                <a:ea typeface="Canva Sans Bold"/>
                <a:cs typeface="Canva Sans Bold"/>
                <a:sym typeface="Canva Sans Bold"/>
              </a:rPr>
              <a:t>Chi tiết các bước xây dựng cây từ dữ liệu</a:t>
            </a:r>
          </a:p>
        </p:txBody>
      </p:sp>
      <p:grpSp>
        <p:nvGrpSpPr>
          <p:cNvPr id="8" name="Group 8"/>
          <p:cNvGrpSpPr/>
          <p:nvPr/>
        </p:nvGrpSpPr>
        <p:grpSpPr>
          <a:xfrm>
            <a:off x="15234205" y="9226804"/>
            <a:ext cx="3086100" cy="1060196"/>
            <a:chOff x="0" y="0"/>
            <a:chExt cx="812800" cy="279229"/>
          </a:xfrm>
        </p:grpSpPr>
        <p:sp>
          <p:nvSpPr>
            <p:cNvPr id="9" name="Freeform 9"/>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0" name="TextBox 10"/>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TRỌNG KHANG</a:t>
              </a:r>
            </a:p>
          </p:txBody>
        </p:sp>
      </p:grpSp>
    </p:spTree>
  </p:cSld>
  <p:clrMapOvr>
    <a:masterClrMapping/>
  </p:clrMapOvr>
  <p:transition>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14993375" y="205630"/>
            <a:ext cx="2939780" cy="2538901"/>
          </a:xfrm>
          <a:custGeom>
            <a:avLst/>
            <a:gdLst/>
            <a:ahLst/>
            <a:cxnLst/>
            <a:rect l="l" t="t" r="r" b="b"/>
            <a:pathLst>
              <a:path w="2939780" h="2538901">
                <a:moveTo>
                  <a:pt x="0" y="0"/>
                </a:moveTo>
                <a:lnTo>
                  <a:pt x="2939781" y="0"/>
                </a:lnTo>
                <a:lnTo>
                  <a:pt x="2939781" y="2538901"/>
                </a:lnTo>
                <a:lnTo>
                  <a:pt x="0" y="2538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00125" y="2365364"/>
            <a:ext cx="379167" cy="379167"/>
          </a:xfrm>
          <a:custGeom>
            <a:avLst/>
            <a:gdLst/>
            <a:ahLst/>
            <a:cxnLst/>
            <a:rect l="l" t="t" r="r" b="b"/>
            <a:pathLst>
              <a:path w="379167" h="379167">
                <a:moveTo>
                  <a:pt x="0" y="0"/>
                </a:moveTo>
                <a:lnTo>
                  <a:pt x="379167" y="0"/>
                </a:lnTo>
                <a:lnTo>
                  <a:pt x="379167" y="379167"/>
                </a:lnTo>
                <a:lnTo>
                  <a:pt x="0" y="379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13919" y="3458108"/>
            <a:ext cx="10442767" cy="4271186"/>
          </a:xfrm>
          <a:custGeom>
            <a:avLst/>
            <a:gdLst/>
            <a:ahLst/>
            <a:cxnLst/>
            <a:rect l="l" t="t" r="r" b="b"/>
            <a:pathLst>
              <a:path w="10442767" h="4271186">
                <a:moveTo>
                  <a:pt x="0" y="0"/>
                </a:moveTo>
                <a:lnTo>
                  <a:pt x="10442767" y="0"/>
                </a:lnTo>
                <a:lnTo>
                  <a:pt x="10442767" y="4271186"/>
                </a:lnTo>
                <a:lnTo>
                  <a:pt x="0" y="4271186"/>
                </a:lnTo>
                <a:lnTo>
                  <a:pt x="0" y="0"/>
                </a:lnTo>
                <a:close/>
              </a:path>
            </a:pathLst>
          </a:custGeom>
          <a:blipFill>
            <a:blip r:embed="rId6"/>
            <a:stretch>
              <a:fillRect/>
            </a:stretch>
          </a:blipFill>
        </p:spPr>
      </p:sp>
      <p:sp>
        <p:nvSpPr>
          <p:cNvPr id="5" name="Freeform 5"/>
          <p:cNvSpPr/>
          <p:nvPr/>
        </p:nvSpPr>
        <p:spPr>
          <a:xfrm>
            <a:off x="4827686" y="7895284"/>
            <a:ext cx="10165690" cy="1861618"/>
          </a:xfrm>
          <a:custGeom>
            <a:avLst/>
            <a:gdLst/>
            <a:ahLst/>
            <a:cxnLst/>
            <a:rect l="l" t="t" r="r" b="b"/>
            <a:pathLst>
              <a:path w="10165690" h="1861618">
                <a:moveTo>
                  <a:pt x="0" y="0"/>
                </a:moveTo>
                <a:lnTo>
                  <a:pt x="10165689" y="0"/>
                </a:lnTo>
                <a:lnTo>
                  <a:pt x="10165689" y="1861618"/>
                </a:lnTo>
                <a:lnTo>
                  <a:pt x="0" y="1861618"/>
                </a:lnTo>
                <a:lnTo>
                  <a:pt x="0" y="0"/>
                </a:lnTo>
                <a:close/>
              </a:path>
            </a:pathLst>
          </a:custGeom>
          <a:blipFill>
            <a:blip r:embed="rId7"/>
            <a:stretch>
              <a:fillRect/>
            </a:stretch>
          </a:blipFill>
        </p:spPr>
      </p:sp>
      <p:sp>
        <p:nvSpPr>
          <p:cNvPr id="6" name="TextBox 6"/>
          <p:cNvSpPr txBox="1"/>
          <p:nvPr/>
        </p:nvSpPr>
        <p:spPr>
          <a:xfrm>
            <a:off x="1417296" y="2308214"/>
            <a:ext cx="15453408" cy="4813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Xây dựng và huấn luyện mô hình với tham số tốt nhất</a:t>
            </a:r>
          </a:p>
        </p:txBody>
      </p:sp>
      <p:sp>
        <p:nvSpPr>
          <p:cNvPr id="7" name="TextBox 7"/>
          <p:cNvSpPr txBox="1"/>
          <p:nvPr/>
        </p:nvSpPr>
        <p:spPr>
          <a:xfrm>
            <a:off x="762806" y="359692"/>
            <a:ext cx="11313011" cy="18478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4. Xây dựng cây</a:t>
            </a:r>
          </a:p>
          <a:p>
            <a:pPr algn="l">
              <a:lnSpc>
                <a:spcPts val="7200"/>
              </a:lnSpc>
            </a:pPr>
            <a:endParaRPr lang="en-US" sz="6000" b="1">
              <a:solidFill>
                <a:srgbClr val="405BBC"/>
              </a:solidFill>
              <a:latin typeface="Josefin Sans Bold"/>
              <a:ea typeface="Josefin Sans Bold"/>
              <a:cs typeface="Josefin Sans Bold"/>
              <a:sym typeface="Josefin Sans Bold"/>
            </a:endParaRPr>
          </a:p>
        </p:txBody>
      </p:sp>
      <p:sp>
        <p:nvSpPr>
          <p:cNvPr id="8" name="TextBox 8"/>
          <p:cNvSpPr txBox="1"/>
          <p:nvPr/>
        </p:nvSpPr>
        <p:spPr>
          <a:xfrm>
            <a:off x="0" y="1360253"/>
            <a:ext cx="11270605" cy="613410"/>
          </a:xfrm>
          <a:prstGeom prst="rect">
            <a:avLst/>
          </a:prstGeom>
        </p:spPr>
        <p:txBody>
          <a:bodyPr lIns="0" tIns="0" rIns="0" bIns="0" rtlCol="0" anchor="t">
            <a:spAutoFit/>
          </a:bodyPr>
          <a:lstStyle/>
          <a:p>
            <a:pPr algn="ctr">
              <a:lnSpc>
                <a:spcPts val="5039"/>
              </a:lnSpc>
            </a:pPr>
            <a:r>
              <a:rPr lang="en-US" sz="3599" b="1">
                <a:solidFill>
                  <a:srgbClr val="000000"/>
                </a:solidFill>
                <a:latin typeface="Canva Sans Bold"/>
                <a:ea typeface="Canva Sans Bold"/>
                <a:cs typeface="Canva Sans Bold"/>
                <a:sym typeface="Canva Sans Bold"/>
              </a:rPr>
              <a:t>Chi tiết các bước xây dựng cây từ dữ liệu</a:t>
            </a:r>
          </a:p>
        </p:txBody>
      </p:sp>
      <p:grpSp>
        <p:nvGrpSpPr>
          <p:cNvPr id="9" name="Group 9"/>
          <p:cNvGrpSpPr/>
          <p:nvPr/>
        </p:nvGrpSpPr>
        <p:grpSpPr>
          <a:xfrm>
            <a:off x="15234205" y="9226804"/>
            <a:ext cx="3086100" cy="1060196"/>
            <a:chOff x="0" y="0"/>
            <a:chExt cx="812800" cy="279229"/>
          </a:xfrm>
        </p:grpSpPr>
        <p:sp>
          <p:nvSpPr>
            <p:cNvPr id="10" name="Freeform 10"/>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1" name="TextBox 11"/>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TRỌNG KHANG</a:t>
              </a:r>
            </a:p>
          </p:txBody>
        </p:sp>
      </p:grpSp>
    </p:spTree>
  </p:cSld>
  <p:clrMapOvr>
    <a:masterClrMapping/>
  </p:clrMapOvr>
  <p:transition>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14993375" y="205630"/>
            <a:ext cx="2939780" cy="2538901"/>
          </a:xfrm>
          <a:custGeom>
            <a:avLst/>
            <a:gdLst/>
            <a:ahLst/>
            <a:cxnLst/>
            <a:rect l="l" t="t" r="r" b="b"/>
            <a:pathLst>
              <a:path w="2939780" h="2538901">
                <a:moveTo>
                  <a:pt x="0" y="0"/>
                </a:moveTo>
                <a:lnTo>
                  <a:pt x="2939781" y="0"/>
                </a:lnTo>
                <a:lnTo>
                  <a:pt x="2939781" y="2538901"/>
                </a:lnTo>
                <a:lnTo>
                  <a:pt x="0" y="2538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00125" y="2365364"/>
            <a:ext cx="379167" cy="379167"/>
          </a:xfrm>
          <a:custGeom>
            <a:avLst/>
            <a:gdLst/>
            <a:ahLst/>
            <a:cxnLst/>
            <a:rect l="l" t="t" r="r" b="b"/>
            <a:pathLst>
              <a:path w="379167" h="379167">
                <a:moveTo>
                  <a:pt x="0" y="0"/>
                </a:moveTo>
                <a:lnTo>
                  <a:pt x="379167" y="0"/>
                </a:lnTo>
                <a:lnTo>
                  <a:pt x="379167" y="379167"/>
                </a:lnTo>
                <a:lnTo>
                  <a:pt x="0" y="379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969844" y="3180069"/>
            <a:ext cx="9853091" cy="5463336"/>
          </a:xfrm>
          <a:custGeom>
            <a:avLst/>
            <a:gdLst/>
            <a:ahLst/>
            <a:cxnLst/>
            <a:rect l="l" t="t" r="r" b="b"/>
            <a:pathLst>
              <a:path w="9853091" h="5463336">
                <a:moveTo>
                  <a:pt x="0" y="0"/>
                </a:moveTo>
                <a:lnTo>
                  <a:pt x="9853091" y="0"/>
                </a:lnTo>
                <a:lnTo>
                  <a:pt x="9853091" y="5463336"/>
                </a:lnTo>
                <a:lnTo>
                  <a:pt x="0" y="5463336"/>
                </a:lnTo>
                <a:lnTo>
                  <a:pt x="0" y="0"/>
                </a:lnTo>
                <a:close/>
              </a:path>
            </a:pathLst>
          </a:custGeom>
          <a:blipFill>
            <a:blip r:embed="rId6"/>
            <a:stretch>
              <a:fillRect/>
            </a:stretch>
          </a:blipFill>
        </p:spPr>
      </p:sp>
      <p:sp>
        <p:nvSpPr>
          <p:cNvPr id="5" name="TextBox 5"/>
          <p:cNvSpPr txBox="1"/>
          <p:nvPr/>
        </p:nvSpPr>
        <p:spPr>
          <a:xfrm>
            <a:off x="1417296" y="2308214"/>
            <a:ext cx="15453408" cy="4813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Trực quan hóa cây quyết định bằng plot-tree</a:t>
            </a:r>
          </a:p>
        </p:txBody>
      </p:sp>
      <p:sp>
        <p:nvSpPr>
          <p:cNvPr id="6" name="TextBox 6"/>
          <p:cNvSpPr txBox="1"/>
          <p:nvPr/>
        </p:nvSpPr>
        <p:spPr>
          <a:xfrm>
            <a:off x="762806" y="359692"/>
            <a:ext cx="11313011" cy="18478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4. Xây dựng cây</a:t>
            </a:r>
          </a:p>
          <a:p>
            <a:pPr algn="l">
              <a:lnSpc>
                <a:spcPts val="7200"/>
              </a:lnSpc>
            </a:pPr>
            <a:endParaRPr lang="en-US" sz="6000" b="1">
              <a:solidFill>
                <a:srgbClr val="405BBC"/>
              </a:solidFill>
              <a:latin typeface="Josefin Sans Bold"/>
              <a:ea typeface="Josefin Sans Bold"/>
              <a:cs typeface="Josefin Sans Bold"/>
              <a:sym typeface="Josefin Sans Bold"/>
            </a:endParaRPr>
          </a:p>
        </p:txBody>
      </p:sp>
      <p:sp>
        <p:nvSpPr>
          <p:cNvPr id="7" name="TextBox 7"/>
          <p:cNvSpPr txBox="1"/>
          <p:nvPr/>
        </p:nvSpPr>
        <p:spPr>
          <a:xfrm>
            <a:off x="0" y="1360253"/>
            <a:ext cx="11270605" cy="613410"/>
          </a:xfrm>
          <a:prstGeom prst="rect">
            <a:avLst/>
          </a:prstGeom>
        </p:spPr>
        <p:txBody>
          <a:bodyPr lIns="0" tIns="0" rIns="0" bIns="0" rtlCol="0" anchor="t">
            <a:spAutoFit/>
          </a:bodyPr>
          <a:lstStyle/>
          <a:p>
            <a:pPr algn="ctr">
              <a:lnSpc>
                <a:spcPts val="5039"/>
              </a:lnSpc>
            </a:pPr>
            <a:r>
              <a:rPr lang="en-US" sz="3599" b="1">
                <a:solidFill>
                  <a:srgbClr val="000000"/>
                </a:solidFill>
                <a:latin typeface="Canva Sans Bold"/>
                <a:ea typeface="Canva Sans Bold"/>
                <a:cs typeface="Canva Sans Bold"/>
                <a:sym typeface="Canva Sans Bold"/>
              </a:rPr>
              <a:t>Chi tiết các bước xây dựng cây từ dữ liệu</a:t>
            </a:r>
          </a:p>
        </p:txBody>
      </p:sp>
      <p:grpSp>
        <p:nvGrpSpPr>
          <p:cNvPr id="8" name="Group 8"/>
          <p:cNvGrpSpPr/>
          <p:nvPr/>
        </p:nvGrpSpPr>
        <p:grpSpPr>
          <a:xfrm>
            <a:off x="15234205" y="9226804"/>
            <a:ext cx="3086100" cy="1060196"/>
            <a:chOff x="0" y="0"/>
            <a:chExt cx="812800" cy="279229"/>
          </a:xfrm>
        </p:grpSpPr>
        <p:sp>
          <p:nvSpPr>
            <p:cNvPr id="9" name="Freeform 9"/>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0" name="TextBox 10"/>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TRỌNG KHANG</a:t>
              </a:r>
            </a:p>
          </p:txBody>
        </p:sp>
      </p:grpSp>
    </p:spTree>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14993375" y="205630"/>
            <a:ext cx="2939780" cy="2538901"/>
          </a:xfrm>
          <a:custGeom>
            <a:avLst/>
            <a:gdLst/>
            <a:ahLst/>
            <a:cxnLst/>
            <a:rect l="l" t="t" r="r" b="b"/>
            <a:pathLst>
              <a:path w="2939780" h="2538901">
                <a:moveTo>
                  <a:pt x="0" y="0"/>
                </a:moveTo>
                <a:lnTo>
                  <a:pt x="2939781" y="0"/>
                </a:lnTo>
                <a:lnTo>
                  <a:pt x="2939781" y="2538901"/>
                </a:lnTo>
                <a:lnTo>
                  <a:pt x="0" y="2538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00125" y="2365364"/>
            <a:ext cx="379167" cy="379167"/>
          </a:xfrm>
          <a:custGeom>
            <a:avLst/>
            <a:gdLst/>
            <a:ahLst/>
            <a:cxnLst/>
            <a:rect l="l" t="t" r="r" b="b"/>
            <a:pathLst>
              <a:path w="379167" h="379167">
                <a:moveTo>
                  <a:pt x="0" y="0"/>
                </a:moveTo>
                <a:lnTo>
                  <a:pt x="379167" y="0"/>
                </a:lnTo>
                <a:lnTo>
                  <a:pt x="379167" y="379167"/>
                </a:lnTo>
                <a:lnTo>
                  <a:pt x="0" y="3791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151875" y="3325601"/>
            <a:ext cx="12292681" cy="6330731"/>
          </a:xfrm>
          <a:custGeom>
            <a:avLst/>
            <a:gdLst/>
            <a:ahLst/>
            <a:cxnLst/>
            <a:rect l="l" t="t" r="r" b="b"/>
            <a:pathLst>
              <a:path w="12292681" h="6330731">
                <a:moveTo>
                  <a:pt x="0" y="0"/>
                </a:moveTo>
                <a:lnTo>
                  <a:pt x="12292681" y="0"/>
                </a:lnTo>
                <a:lnTo>
                  <a:pt x="12292681" y="6330731"/>
                </a:lnTo>
                <a:lnTo>
                  <a:pt x="0" y="6330731"/>
                </a:lnTo>
                <a:lnTo>
                  <a:pt x="0" y="0"/>
                </a:lnTo>
                <a:close/>
              </a:path>
            </a:pathLst>
          </a:custGeom>
          <a:blipFill>
            <a:blip r:embed="rId6"/>
            <a:stretch>
              <a:fillRect/>
            </a:stretch>
          </a:blipFill>
        </p:spPr>
      </p:sp>
      <p:sp>
        <p:nvSpPr>
          <p:cNvPr id="5" name="TextBox 5"/>
          <p:cNvSpPr txBox="1"/>
          <p:nvPr/>
        </p:nvSpPr>
        <p:spPr>
          <a:xfrm>
            <a:off x="1417296" y="2308214"/>
            <a:ext cx="15453408" cy="4813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Trực quan hóa cây quyết định bằng plot-tree</a:t>
            </a:r>
          </a:p>
        </p:txBody>
      </p:sp>
      <p:sp>
        <p:nvSpPr>
          <p:cNvPr id="6" name="TextBox 6"/>
          <p:cNvSpPr txBox="1"/>
          <p:nvPr/>
        </p:nvSpPr>
        <p:spPr>
          <a:xfrm>
            <a:off x="762806" y="359692"/>
            <a:ext cx="11313011" cy="1847762"/>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4. Xây dựng cây</a:t>
            </a:r>
          </a:p>
          <a:p>
            <a:pPr algn="l">
              <a:lnSpc>
                <a:spcPts val="7200"/>
              </a:lnSpc>
            </a:pPr>
            <a:endParaRPr lang="en-US" sz="6000" b="1">
              <a:solidFill>
                <a:srgbClr val="405BBC"/>
              </a:solidFill>
              <a:latin typeface="Josefin Sans Bold"/>
              <a:ea typeface="Josefin Sans Bold"/>
              <a:cs typeface="Josefin Sans Bold"/>
              <a:sym typeface="Josefin Sans Bold"/>
            </a:endParaRPr>
          </a:p>
        </p:txBody>
      </p:sp>
      <p:sp>
        <p:nvSpPr>
          <p:cNvPr id="7" name="TextBox 7"/>
          <p:cNvSpPr txBox="1"/>
          <p:nvPr/>
        </p:nvSpPr>
        <p:spPr>
          <a:xfrm>
            <a:off x="0" y="1360253"/>
            <a:ext cx="11270605" cy="613410"/>
          </a:xfrm>
          <a:prstGeom prst="rect">
            <a:avLst/>
          </a:prstGeom>
        </p:spPr>
        <p:txBody>
          <a:bodyPr lIns="0" tIns="0" rIns="0" bIns="0" rtlCol="0" anchor="t">
            <a:spAutoFit/>
          </a:bodyPr>
          <a:lstStyle/>
          <a:p>
            <a:pPr algn="ctr">
              <a:lnSpc>
                <a:spcPts val="5039"/>
              </a:lnSpc>
            </a:pPr>
            <a:r>
              <a:rPr lang="en-US" sz="3599" b="1">
                <a:solidFill>
                  <a:srgbClr val="000000"/>
                </a:solidFill>
                <a:latin typeface="Canva Sans Bold"/>
                <a:ea typeface="Canva Sans Bold"/>
                <a:cs typeface="Canva Sans Bold"/>
                <a:sym typeface="Canva Sans Bold"/>
              </a:rPr>
              <a:t>Chi tiết các bước xây dựng cây từ dữ liệu</a:t>
            </a:r>
          </a:p>
        </p:txBody>
      </p:sp>
      <p:grpSp>
        <p:nvGrpSpPr>
          <p:cNvPr id="8" name="Group 8"/>
          <p:cNvGrpSpPr/>
          <p:nvPr/>
        </p:nvGrpSpPr>
        <p:grpSpPr>
          <a:xfrm>
            <a:off x="15234205" y="9226804"/>
            <a:ext cx="3086100" cy="1060196"/>
            <a:chOff x="0" y="0"/>
            <a:chExt cx="812800" cy="279229"/>
          </a:xfrm>
        </p:grpSpPr>
        <p:sp>
          <p:nvSpPr>
            <p:cNvPr id="9" name="Freeform 9"/>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0" name="TextBox 10"/>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TRỌNG KHANG</a:t>
              </a:r>
            </a:p>
          </p:txBody>
        </p:sp>
      </p:grpSp>
    </p:spTree>
  </p:cSld>
  <p:clrMapOvr>
    <a:masterClrMapping/>
  </p:clrMapOvr>
  <p:transition>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985D6"/>
        </a:solidFill>
        <a:effectLst/>
      </p:bgPr>
    </p:bg>
    <p:spTree>
      <p:nvGrpSpPr>
        <p:cNvPr id="1" name=""/>
        <p:cNvGrpSpPr/>
        <p:nvPr/>
      </p:nvGrpSpPr>
      <p:grpSpPr>
        <a:xfrm>
          <a:off x="0" y="0"/>
          <a:ext cx="0" cy="0"/>
          <a:chOff x="0" y="0"/>
          <a:chExt cx="0" cy="0"/>
        </a:xfrm>
      </p:grpSpPr>
      <p:sp>
        <p:nvSpPr>
          <p:cNvPr id="2" name="Freeform 2"/>
          <p:cNvSpPr/>
          <p:nvPr/>
        </p:nvSpPr>
        <p:spPr>
          <a:xfrm>
            <a:off x="762806" y="2739402"/>
            <a:ext cx="14259363" cy="998155"/>
          </a:xfrm>
          <a:custGeom>
            <a:avLst/>
            <a:gdLst/>
            <a:ahLst/>
            <a:cxnLst/>
            <a:rect l="l" t="t" r="r" b="b"/>
            <a:pathLst>
              <a:path w="14259363" h="998155">
                <a:moveTo>
                  <a:pt x="0" y="0"/>
                </a:moveTo>
                <a:lnTo>
                  <a:pt x="14259363" y="0"/>
                </a:lnTo>
                <a:lnTo>
                  <a:pt x="14259363" y="998156"/>
                </a:lnTo>
                <a:lnTo>
                  <a:pt x="0" y="998156"/>
                </a:lnTo>
                <a:lnTo>
                  <a:pt x="0" y="0"/>
                </a:lnTo>
                <a:close/>
              </a:path>
            </a:pathLst>
          </a:custGeom>
          <a:blipFill>
            <a:blip r:embed="rId2"/>
            <a:stretch>
              <a:fillRect/>
            </a:stretch>
          </a:blipFill>
        </p:spPr>
      </p:sp>
      <p:sp>
        <p:nvSpPr>
          <p:cNvPr id="3" name="Freeform 3"/>
          <p:cNvSpPr/>
          <p:nvPr/>
        </p:nvSpPr>
        <p:spPr>
          <a:xfrm>
            <a:off x="762806" y="4896344"/>
            <a:ext cx="11313011" cy="870232"/>
          </a:xfrm>
          <a:custGeom>
            <a:avLst/>
            <a:gdLst/>
            <a:ahLst/>
            <a:cxnLst/>
            <a:rect l="l" t="t" r="r" b="b"/>
            <a:pathLst>
              <a:path w="11313011" h="870232">
                <a:moveTo>
                  <a:pt x="0" y="0"/>
                </a:moveTo>
                <a:lnTo>
                  <a:pt x="11313012" y="0"/>
                </a:lnTo>
                <a:lnTo>
                  <a:pt x="11313012" y="870232"/>
                </a:lnTo>
                <a:lnTo>
                  <a:pt x="0" y="870232"/>
                </a:lnTo>
                <a:lnTo>
                  <a:pt x="0" y="0"/>
                </a:lnTo>
                <a:close/>
              </a:path>
            </a:pathLst>
          </a:custGeom>
          <a:blipFill>
            <a:blip r:embed="rId3"/>
            <a:stretch>
              <a:fillRect/>
            </a:stretch>
          </a:blipFill>
        </p:spPr>
      </p:sp>
      <p:sp>
        <p:nvSpPr>
          <p:cNvPr id="4" name="TextBox 4"/>
          <p:cNvSpPr txBox="1"/>
          <p:nvPr/>
        </p:nvSpPr>
        <p:spPr>
          <a:xfrm>
            <a:off x="762806" y="1475117"/>
            <a:ext cx="14567692" cy="1045210"/>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a. Kiểm tra sự ổn định của mô hình thông qua kỹ thuật kiểm tra chéo 5 lần (k-fold cross-validation)</a:t>
            </a:r>
          </a:p>
        </p:txBody>
      </p:sp>
      <p:sp>
        <p:nvSpPr>
          <p:cNvPr id="5" name="TextBox 5"/>
          <p:cNvSpPr txBox="1"/>
          <p:nvPr/>
        </p:nvSpPr>
        <p:spPr>
          <a:xfrm>
            <a:off x="762806" y="4155934"/>
            <a:ext cx="2293582"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Kết quả:</a:t>
            </a:r>
          </a:p>
        </p:txBody>
      </p:sp>
      <p:sp>
        <p:nvSpPr>
          <p:cNvPr id="6" name="TextBox 6"/>
          <p:cNvSpPr txBox="1"/>
          <p:nvPr/>
        </p:nvSpPr>
        <p:spPr>
          <a:xfrm>
            <a:off x="762806" y="359692"/>
            <a:ext cx="11313011" cy="933406"/>
          </a:xfrm>
          <a:prstGeom prst="rect">
            <a:avLst/>
          </a:prstGeom>
        </p:spPr>
        <p:txBody>
          <a:bodyPr lIns="0" tIns="0" rIns="0" bIns="0" rtlCol="0" anchor="t">
            <a:spAutoFit/>
          </a:bodyPr>
          <a:lstStyle/>
          <a:p>
            <a:pPr algn="l">
              <a:lnSpc>
                <a:spcPts val="7200"/>
              </a:lnSpc>
            </a:pPr>
            <a:r>
              <a:rPr lang="en-US" sz="6000" b="1">
                <a:solidFill>
                  <a:srgbClr val="FFFFFF"/>
                </a:solidFill>
                <a:latin typeface="Josefin Sans Bold"/>
                <a:ea typeface="Josefin Sans Bold"/>
                <a:cs typeface="Josefin Sans Bold"/>
                <a:sym typeface="Josefin Sans Bold"/>
              </a:rPr>
              <a:t>5. Đánh giá mô hình</a:t>
            </a:r>
          </a:p>
        </p:txBody>
      </p:sp>
      <p:sp>
        <p:nvSpPr>
          <p:cNvPr id="7" name="TextBox 7"/>
          <p:cNvSpPr txBox="1"/>
          <p:nvPr/>
        </p:nvSpPr>
        <p:spPr>
          <a:xfrm>
            <a:off x="762806" y="6270394"/>
            <a:ext cx="2978787"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Nhận xét:</a:t>
            </a:r>
          </a:p>
        </p:txBody>
      </p:sp>
      <p:sp>
        <p:nvSpPr>
          <p:cNvPr id="8" name="TextBox 8"/>
          <p:cNvSpPr txBox="1"/>
          <p:nvPr/>
        </p:nvSpPr>
        <p:spPr>
          <a:xfrm>
            <a:off x="762806" y="6972705"/>
            <a:ext cx="15163522" cy="2616835"/>
          </a:xfrm>
          <a:prstGeom prst="rect">
            <a:avLst/>
          </a:prstGeom>
        </p:spPr>
        <p:txBody>
          <a:bodyPr lIns="0" tIns="0" rIns="0" bIns="0" rtlCol="0" anchor="t">
            <a:spAutoFit/>
          </a:bodyPr>
          <a:lstStyle/>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Mô hình chưa ổn định, điểm số dao động từ 0.42 đến 0.79</a:t>
            </a:r>
          </a:p>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Nguyên nhân có thể:</a:t>
            </a:r>
          </a:p>
          <a:p>
            <a:pPr marL="1381761" lvl="2" indent="-460587" algn="l">
              <a:lnSpc>
                <a:spcPts val="4160"/>
              </a:lnSpc>
              <a:buFont typeface="Arial"/>
              <a:buChar char="⚬"/>
            </a:pPr>
            <a:r>
              <a:rPr lang="en-US" sz="3200">
                <a:solidFill>
                  <a:srgbClr val="FFFFFF"/>
                </a:solidFill>
                <a:latin typeface="Public Sans"/>
                <a:ea typeface="Public Sans"/>
                <a:cs typeface="Public Sans"/>
                <a:sym typeface="Public Sans"/>
              </a:rPr>
              <a:t>Dữ liệu chưa đồng đều</a:t>
            </a:r>
          </a:p>
          <a:p>
            <a:pPr marL="1381761" lvl="2" indent="-460587" algn="l">
              <a:lnSpc>
                <a:spcPts val="4160"/>
              </a:lnSpc>
              <a:buFont typeface="Arial"/>
              <a:buChar char="⚬"/>
            </a:pPr>
            <a:r>
              <a:rPr lang="en-US" sz="3200">
                <a:solidFill>
                  <a:srgbClr val="FFFFFF"/>
                </a:solidFill>
                <a:latin typeface="Public Sans"/>
                <a:ea typeface="Public Sans"/>
                <a:cs typeface="Public Sans"/>
                <a:sym typeface="Public Sans"/>
              </a:rPr>
              <a:t>Tập dữ liệu huấn luyện nhỏ</a:t>
            </a:r>
          </a:p>
          <a:p>
            <a:pPr marL="1381761" lvl="2" indent="-460587" algn="l">
              <a:lnSpc>
                <a:spcPts val="4160"/>
              </a:lnSpc>
              <a:buFont typeface="Arial"/>
              <a:buChar char="⚬"/>
            </a:pPr>
            <a:r>
              <a:rPr lang="en-US" sz="3200">
                <a:solidFill>
                  <a:srgbClr val="FFFFFF"/>
                </a:solidFill>
                <a:latin typeface="Public Sans"/>
                <a:ea typeface="Public Sans"/>
                <a:cs typeface="Public Sans"/>
                <a:sym typeface="Public Sans"/>
              </a:rPr>
              <a:t>Mô hình có dấu hiệu overfitting hoặc cần tối ưu thêm</a:t>
            </a:r>
          </a:p>
        </p:txBody>
      </p:sp>
      <p:sp>
        <p:nvSpPr>
          <p:cNvPr id="9" name="Freeform 9"/>
          <p:cNvSpPr/>
          <p:nvPr/>
        </p:nvSpPr>
        <p:spPr>
          <a:xfrm rot="-708593">
            <a:off x="16005749" y="-253415"/>
            <a:ext cx="3116702" cy="5132295"/>
          </a:xfrm>
          <a:custGeom>
            <a:avLst/>
            <a:gdLst/>
            <a:ahLst/>
            <a:cxnLst/>
            <a:rect l="l" t="t" r="r" b="b"/>
            <a:pathLst>
              <a:path w="3116702" h="5132295">
                <a:moveTo>
                  <a:pt x="0" y="0"/>
                </a:moveTo>
                <a:lnTo>
                  <a:pt x="3116702" y="0"/>
                </a:lnTo>
                <a:lnTo>
                  <a:pt x="3116702" y="5132295"/>
                </a:lnTo>
                <a:lnTo>
                  <a:pt x="0" y="5132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5234205" y="9226804"/>
            <a:ext cx="3086100" cy="1060196"/>
            <a:chOff x="0" y="0"/>
            <a:chExt cx="812800" cy="279229"/>
          </a:xfrm>
        </p:grpSpPr>
        <p:sp>
          <p:nvSpPr>
            <p:cNvPr id="11" name="Freeform 11"/>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2" name="TextBox 12"/>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THẢO VI</a:t>
              </a:r>
            </a:p>
          </p:txBody>
        </p:sp>
      </p:grpSp>
    </p:spTree>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AutoShape 2"/>
          <p:cNvSpPr/>
          <p:nvPr/>
        </p:nvSpPr>
        <p:spPr>
          <a:xfrm>
            <a:off x="0" y="0"/>
            <a:ext cx="1191988" cy="10287000"/>
          </a:xfrm>
          <a:prstGeom prst="rect">
            <a:avLst/>
          </a:prstGeom>
          <a:solidFill>
            <a:srgbClr val="6985D6"/>
          </a:solidFill>
        </p:spPr>
      </p:sp>
      <p:sp>
        <p:nvSpPr>
          <p:cNvPr id="3" name="Freeform 3"/>
          <p:cNvSpPr/>
          <p:nvPr/>
        </p:nvSpPr>
        <p:spPr>
          <a:xfrm>
            <a:off x="5702214" y="6108455"/>
            <a:ext cx="6883571" cy="3816617"/>
          </a:xfrm>
          <a:custGeom>
            <a:avLst/>
            <a:gdLst/>
            <a:ahLst/>
            <a:cxnLst/>
            <a:rect l="l" t="t" r="r" b="b"/>
            <a:pathLst>
              <a:path w="6883571" h="3816617">
                <a:moveTo>
                  <a:pt x="0" y="0"/>
                </a:moveTo>
                <a:lnTo>
                  <a:pt x="6883572" y="0"/>
                </a:lnTo>
                <a:lnTo>
                  <a:pt x="6883572" y="3816617"/>
                </a:lnTo>
                <a:lnTo>
                  <a:pt x="0" y="3816617"/>
                </a:lnTo>
                <a:lnTo>
                  <a:pt x="0" y="0"/>
                </a:lnTo>
                <a:close/>
              </a:path>
            </a:pathLst>
          </a:custGeom>
          <a:blipFill>
            <a:blip r:embed="rId2"/>
            <a:stretch>
              <a:fillRect r="-8214"/>
            </a:stretch>
          </a:blipFill>
          <a:ln w="38100" cap="sq">
            <a:solidFill>
              <a:srgbClr val="F88545"/>
            </a:solidFill>
            <a:prstDash val="solid"/>
            <a:miter/>
          </a:ln>
        </p:spPr>
      </p:sp>
      <p:sp>
        <p:nvSpPr>
          <p:cNvPr id="4" name="TextBox 4"/>
          <p:cNvSpPr txBox="1"/>
          <p:nvPr/>
        </p:nvSpPr>
        <p:spPr>
          <a:xfrm>
            <a:off x="1417419" y="501297"/>
            <a:ext cx="12310942" cy="9334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1. Giới thiệu về Decision Tree</a:t>
            </a:r>
          </a:p>
        </p:txBody>
      </p:sp>
      <p:sp>
        <p:nvSpPr>
          <p:cNvPr id="5" name="TextBox 5"/>
          <p:cNvSpPr txBox="1"/>
          <p:nvPr/>
        </p:nvSpPr>
        <p:spPr>
          <a:xfrm>
            <a:off x="1638517" y="1962081"/>
            <a:ext cx="7684620" cy="4003499"/>
          </a:xfrm>
          <a:prstGeom prst="rect">
            <a:avLst/>
          </a:prstGeom>
        </p:spPr>
        <p:txBody>
          <a:bodyPr lIns="0" tIns="0" rIns="0" bIns="0" rtlCol="0" anchor="t">
            <a:spAutoFit/>
          </a:bodyPr>
          <a:lstStyle/>
          <a:p>
            <a:pPr algn="just">
              <a:lnSpc>
                <a:spcPts val="3994"/>
              </a:lnSpc>
            </a:pPr>
            <a:r>
              <a:rPr lang="en-US" sz="2349" b="1">
                <a:solidFill>
                  <a:srgbClr val="323232"/>
                </a:solidFill>
                <a:latin typeface="Public Sans Bold"/>
                <a:ea typeface="Public Sans Bold"/>
                <a:cs typeface="Public Sans Bold"/>
                <a:sym typeface="Public Sans Bold"/>
              </a:rPr>
              <a:t>Nút gốc (Root Node):</a:t>
            </a:r>
            <a:r>
              <a:rPr lang="en-US" sz="2349">
                <a:solidFill>
                  <a:srgbClr val="323232"/>
                </a:solidFill>
                <a:latin typeface="Public Sans"/>
                <a:ea typeface="Public Sans"/>
                <a:cs typeface="Public Sans"/>
                <a:sym typeface="Public Sans"/>
              </a:rPr>
              <a:t> Cơ sở của cây quyết định.</a:t>
            </a:r>
          </a:p>
          <a:p>
            <a:pPr algn="l">
              <a:lnSpc>
                <a:spcPts val="3994"/>
              </a:lnSpc>
            </a:pPr>
            <a:r>
              <a:rPr lang="en-US" sz="2349" b="1">
                <a:solidFill>
                  <a:srgbClr val="323232"/>
                </a:solidFill>
                <a:latin typeface="Public Sans Bold"/>
                <a:ea typeface="Public Sans Bold"/>
                <a:cs typeface="Public Sans Bold"/>
                <a:sym typeface="Public Sans Bold"/>
              </a:rPr>
              <a:t>Nhánh (Branch):</a:t>
            </a:r>
            <a:r>
              <a:rPr lang="en-US" sz="2349">
                <a:solidFill>
                  <a:srgbClr val="323232"/>
                </a:solidFill>
                <a:latin typeface="Public Sans"/>
                <a:ea typeface="Public Sans"/>
                <a:cs typeface="Public Sans"/>
                <a:sym typeface="Public Sans"/>
              </a:rPr>
              <a:t> Một tiểu mục của cây quyết định bao gồm nhiều nút.</a:t>
            </a:r>
          </a:p>
          <a:p>
            <a:pPr algn="l">
              <a:lnSpc>
                <a:spcPts val="3994"/>
              </a:lnSpc>
            </a:pPr>
            <a:r>
              <a:rPr lang="en-US" sz="2349" b="1">
                <a:solidFill>
                  <a:srgbClr val="323232"/>
                </a:solidFill>
                <a:latin typeface="Public Sans Bold"/>
                <a:ea typeface="Public Sans Bold"/>
                <a:cs typeface="Public Sans Bold"/>
                <a:sym typeface="Public Sans Bold"/>
              </a:rPr>
              <a:t>Nút lá (Leaf Node):</a:t>
            </a:r>
            <a:r>
              <a:rPr lang="en-US" sz="2349">
                <a:solidFill>
                  <a:srgbClr val="323232"/>
                </a:solidFill>
                <a:latin typeface="Public Sans"/>
                <a:ea typeface="Public Sans"/>
                <a:cs typeface="Public Sans"/>
                <a:sym typeface="Public Sans"/>
              </a:rPr>
              <a:t> Khi một nút con không tách thành các nút con bổ sung; đại diện cho các kết quả có thể có.</a:t>
            </a:r>
          </a:p>
          <a:p>
            <a:pPr algn="l">
              <a:lnSpc>
                <a:spcPts val="3994"/>
              </a:lnSpc>
            </a:pPr>
            <a:r>
              <a:rPr lang="en-US" sz="2349" b="1">
                <a:solidFill>
                  <a:srgbClr val="323232"/>
                </a:solidFill>
                <a:latin typeface="Public Sans Bold"/>
                <a:ea typeface="Public Sans Bold"/>
                <a:cs typeface="Public Sans Bold"/>
                <a:sym typeface="Public Sans Bold"/>
              </a:rPr>
              <a:t>Nút bên trong (internal node):</a:t>
            </a:r>
            <a:r>
              <a:rPr lang="en-US" sz="2349">
                <a:solidFill>
                  <a:srgbClr val="323232"/>
                </a:solidFill>
                <a:latin typeface="Public Sans"/>
                <a:ea typeface="Public Sans"/>
                <a:cs typeface="Public Sans"/>
                <a:sym typeface="Public Sans"/>
              </a:rPr>
              <a:t> là một điểm trong thời gian mà tại đó một sự kiện diễn ra, và sự kiện này dẫn đến các nhánh tiếp theo trong cây.</a:t>
            </a:r>
          </a:p>
        </p:txBody>
      </p:sp>
      <p:sp>
        <p:nvSpPr>
          <p:cNvPr id="6" name="TextBox 6"/>
          <p:cNvSpPr txBox="1"/>
          <p:nvPr/>
        </p:nvSpPr>
        <p:spPr>
          <a:xfrm>
            <a:off x="1638517" y="1411512"/>
            <a:ext cx="5950380"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c. Cấu trúc của Decision Tree</a:t>
            </a:r>
          </a:p>
        </p:txBody>
      </p:sp>
      <p:sp>
        <p:nvSpPr>
          <p:cNvPr id="7" name="Freeform 7"/>
          <p:cNvSpPr/>
          <p:nvPr/>
        </p:nvSpPr>
        <p:spPr>
          <a:xfrm>
            <a:off x="15605238" y="-594338"/>
            <a:ext cx="2840081" cy="1910600"/>
          </a:xfrm>
          <a:custGeom>
            <a:avLst/>
            <a:gdLst/>
            <a:ahLst/>
            <a:cxnLst/>
            <a:rect l="l" t="t" r="r" b="b"/>
            <a:pathLst>
              <a:path w="2840081" h="1910600">
                <a:moveTo>
                  <a:pt x="0" y="0"/>
                </a:moveTo>
                <a:lnTo>
                  <a:pt x="2840081" y="0"/>
                </a:lnTo>
                <a:lnTo>
                  <a:pt x="2840081" y="1910600"/>
                </a:lnTo>
                <a:lnTo>
                  <a:pt x="0" y="1910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9516428" y="1951897"/>
            <a:ext cx="6392975" cy="4003499"/>
          </a:xfrm>
          <a:prstGeom prst="rect">
            <a:avLst/>
          </a:prstGeom>
        </p:spPr>
        <p:txBody>
          <a:bodyPr lIns="0" tIns="0" rIns="0" bIns="0" rtlCol="0" anchor="t">
            <a:spAutoFit/>
          </a:bodyPr>
          <a:lstStyle/>
          <a:p>
            <a:pPr algn="l">
              <a:lnSpc>
                <a:spcPts val="3994"/>
              </a:lnSpc>
            </a:pPr>
            <a:r>
              <a:rPr lang="en-US" sz="2349" b="1">
                <a:solidFill>
                  <a:srgbClr val="323232"/>
                </a:solidFill>
                <a:latin typeface="Public Sans Bold"/>
                <a:ea typeface="Public Sans Bold"/>
                <a:cs typeface="Public Sans Bold"/>
                <a:sym typeface="Public Sans Bold"/>
              </a:rPr>
              <a:t>Bước 1: </a:t>
            </a:r>
            <a:r>
              <a:rPr lang="en-US" sz="2349">
                <a:solidFill>
                  <a:srgbClr val="323232"/>
                </a:solidFill>
                <a:latin typeface="Public Sans"/>
                <a:ea typeface="Public Sans"/>
                <a:cs typeface="Public Sans"/>
                <a:sym typeface="Public Sans"/>
              </a:rPr>
              <a:t>Xác định vấn đề</a:t>
            </a:r>
          </a:p>
          <a:p>
            <a:pPr algn="l">
              <a:lnSpc>
                <a:spcPts val="3994"/>
              </a:lnSpc>
            </a:pPr>
            <a:r>
              <a:rPr lang="en-US" sz="2349" b="1">
                <a:solidFill>
                  <a:srgbClr val="323232"/>
                </a:solidFill>
                <a:latin typeface="Public Sans Bold"/>
                <a:ea typeface="Public Sans Bold"/>
                <a:cs typeface="Public Sans Bold"/>
                <a:sym typeface="Public Sans Bold"/>
              </a:rPr>
              <a:t>Bước 2: </a:t>
            </a:r>
            <a:r>
              <a:rPr lang="en-US" sz="2349">
                <a:solidFill>
                  <a:srgbClr val="323232"/>
                </a:solidFill>
                <a:latin typeface="Public Sans"/>
                <a:ea typeface="Public Sans"/>
                <a:cs typeface="Public Sans"/>
                <a:sym typeface="Public Sans"/>
              </a:rPr>
              <a:t>Bắt đầu xây dựng cây quyết định</a:t>
            </a:r>
          </a:p>
          <a:p>
            <a:pPr algn="l">
              <a:lnSpc>
                <a:spcPts val="3994"/>
              </a:lnSpc>
            </a:pPr>
            <a:r>
              <a:rPr lang="en-US" sz="2349" b="1">
                <a:solidFill>
                  <a:srgbClr val="323232"/>
                </a:solidFill>
                <a:latin typeface="Public Sans Bold"/>
                <a:ea typeface="Public Sans Bold"/>
                <a:cs typeface="Public Sans Bold"/>
                <a:sym typeface="Public Sans Bold"/>
              </a:rPr>
              <a:t>Bước 3: </a:t>
            </a:r>
            <a:r>
              <a:rPr lang="en-US" sz="2349">
                <a:solidFill>
                  <a:srgbClr val="323232"/>
                </a:solidFill>
                <a:latin typeface="Public Sans"/>
                <a:ea typeface="Public Sans"/>
                <a:cs typeface="Public Sans"/>
                <a:sym typeface="Public Sans"/>
              </a:rPr>
              <a:t>Xác định các lựa chọn quyết định</a:t>
            </a:r>
          </a:p>
          <a:p>
            <a:pPr algn="l">
              <a:lnSpc>
                <a:spcPts val="3994"/>
              </a:lnSpc>
            </a:pPr>
            <a:r>
              <a:rPr lang="en-US" sz="2349" b="1">
                <a:solidFill>
                  <a:srgbClr val="323232"/>
                </a:solidFill>
                <a:latin typeface="Public Sans Bold"/>
                <a:ea typeface="Public Sans Bold"/>
                <a:cs typeface="Public Sans Bold"/>
                <a:sym typeface="Public Sans Bold"/>
              </a:rPr>
              <a:t>Bước 4: </a:t>
            </a:r>
            <a:r>
              <a:rPr lang="en-US" sz="2349">
                <a:solidFill>
                  <a:srgbClr val="323232"/>
                </a:solidFill>
                <a:latin typeface="Public Sans"/>
                <a:ea typeface="Public Sans"/>
                <a:cs typeface="Public Sans"/>
                <a:sym typeface="Public Sans"/>
              </a:rPr>
              <a:t>Ước tính lợi ích hoặc chi phí</a:t>
            </a:r>
          </a:p>
          <a:p>
            <a:pPr algn="l">
              <a:lnSpc>
                <a:spcPts val="3994"/>
              </a:lnSpc>
            </a:pPr>
            <a:r>
              <a:rPr lang="en-US" sz="2349" b="1">
                <a:solidFill>
                  <a:srgbClr val="323232"/>
                </a:solidFill>
                <a:latin typeface="Public Sans Bold"/>
                <a:ea typeface="Public Sans Bold"/>
                <a:cs typeface="Public Sans Bold"/>
                <a:sym typeface="Public Sans Bold"/>
              </a:rPr>
              <a:t>Bước 5: </a:t>
            </a:r>
            <a:r>
              <a:rPr lang="en-US" sz="2349">
                <a:solidFill>
                  <a:srgbClr val="323232"/>
                </a:solidFill>
                <a:latin typeface="Public Sans"/>
                <a:ea typeface="Public Sans"/>
                <a:cs typeface="Public Sans"/>
                <a:sym typeface="Public Sans"/>
              </a:rPr>
              <a:t>Gán xác suất</a:t>
            </a:r>
          </a:p>
          <a:p>
            <a:pPr algn="l">
              <a:lnSpc>
                <a:spcPts val="3994"/>
              </a:lnSpc>
            </a:pPr>
            <a:r>
              <a:rPr lang="en-US" sz="2349" b="1">
                <a:solidFill>
                  <a:srgbClr val="323232"/>
                </a:solidFill>
                <a:latin typeface="Public Sans Bold"/>
                <a:ea typeface="Public Sans Bold"/>
                <a:cs typeface="Public Sans Bold"/>
                <a:sym typeface="Public Sans Bold"/>
              </a:rPr>
              <a:t>Bước 6:</a:t>
            </a:r>
            <a:r>
              <a:rPr lang="en-US" sz="2349">
                <a:solidFill>
                  <a:srgbClr val="323232"/>
                </a:solidFill>
                <a:latin typeface="Public Sans"/>
                <a:ea typeface="Public Sans"/>
                <a:cs typeface="Public Sans"/>
                <a:sym typeface="Public Sans"/>
              </a:rPr>
              <a:t> Xác định kết quả tiềm năng</a:t>
            </a:r>
          </a:p>
          <a:p>
            <a:pPr algn="l">
              <a:lnSpc>
                <a:spcPts val="3994"/>
              </a:lnSpc>
            </a:pPr>
            <a:r>
              <a:rPr lang="en-US" sz="2349" b="1">
                <a:solidFill>
                  <a:srgbClr val="323232"/>
                </a:solidFill>
                <a:latin typeface="Public Sans Bold"/>
                <a:ea typeface="Public Sans Bold"/>
                <a:cs typeface="Public Sans Bold"/>
                <a:sym typeface="Public Sans Bold"/>
              </a:rPr>
              <a:t>Bước 7: </a:t>
            </a:r>
            <a:r>
              <a:rPr lang="en-US" sz="2349">
                <a:solidFill>
                  <a:srgbClr val="323232"/>
                </a:solidFill>
                <a:latin typeface="Public Sans"/>
                <a:ea typeface="Public Sans"/>
                <a:cs typeface="Public Sans"/>
                <a:sym typeface="Public Sans"/>
              </a:rPr>
              <a:t>Phân tích và chọn quyết định tối ưu</a:t>
            </a:r>
          </a:p>
          <a:p>
            <a:pPr algn="l">
              <a:lnSpc>
                <a:spcPts val="3994"/>
              </a:lnSpc>
            </a:pPr>
            <a:r>
              <a:rPr lang="en-US" sz="2349" b="1">
                <a:solidFill>
                  <a:srgbClr val="323232"/>
                </a:solidFill>
                <a:latin typeface="Public Sans Bold"/>
                <a:ea typeface="Public Sans Bold"/>
                <a:cs typeface="Public Sans Bold"/>
                <a:sym typeface="Public Sans Bold"/>
              </a:rPr>
              <a:t>Bước 8:</a:t>
            </a:r>
            <a:r>
              <a:rPr lang="en-US" sz="2349">
                <a:solidFill>
                  <a:srgbClr val="323232"/>
                </a:solidFill>
                <a:latin typeface="Public Sans"/>
                <a:ea typeface="Public Sans"/>
                <a:cs typeface="Public Sans"/>
                <a:sym typeface="Public Sans"/>
              </a:rPr>
              <a:t> Xem xét và cập nhật cây quyết định</a:t>
            </a:r>
          </a:p>
        </p:txBody>
      </p:sp>
      <p:sp>
        <p:nvSpPr>
          <p:cNvPr id="9" name="TextBox 9"/>
          <p:cNvSpPr txBox="1"/>
          <p:nvPr/>
        </p:nvSpPr>
        <p:spPr>
          <a:xfrm>
            <a:off x="9516428" y="1411512"/>
            <a:ext cx="6558151"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d. Các bước tạo ra cây quyết định</a:t>
            </a:r>
          </a:p>
        </p:txBody>
      </p:sp>
      <p:grpSp>
        <p:nvGrpSpPr>
          <p:cNvPr id="10" name="Group 10"/>
          <p:cNvGrpSpPr/>
          <p:nvPr/>
        </p:nvGrpSpPr>
        <p:grpSpPr>
          <a:xfrm>
            <a:off x="15201900" y="9258300"/>
            <a:ext cx="3086100" cy="1060196"/>
            <a:chOff x="0" y="0"/>
            <a:chExt cx="812800" cy="279229"/>
          </a:xfrm>
        </p:grpSpPr>
        <p:sp>
          <p:nvSpPr>
            <p:cNvPr id="11" name="Freeform 11"/>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2" name="TextBox 12"/>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NHUẬN TIẾN</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6985D6"/>
        </a:solidFill>
        <a:effectLst/>
      </p:bgPr>
    </p:bg>
    <p:spTree>
      <p:nvGrpSpPr>
        <p:cNvPr id="1" name=""/>
        <p:cNvGrpSpPr/>
        <p:nvPr/>
      </p:nvGrpSpPr>
      <p:grpSpPr>
        <a:xfrm>
          <a:off x="0" y="0"/>
          <a:ext cx="0" cy="0"/>
          <a:chOff x="0" y="0"/>
          <a:chExt cx="0" cy="0"/>
        </a:xfrm>
      </p:grpSpPr>
      <p:sp>
        <p:nvSpPr>
          <p:cNvPr id="2" name="Freeform 2"/>
          <p:cNvSpPr/>
          <p:nvPr/>
        </p:nvSpPr>
        <p:spPr>
          <a:xfrm rot="-708593">
            <a:off x="16005749" y="-253415"/>
            <a:ext cx="3116702" cy="5132295"/>
          </a:xfrm>
          <a:custGeom>
            <a:avLst/>
            <a:gdLst/>
            <a:ahLst/>
            <a:cxnLst/>
            <a:rect l="l" t="t" r="r" b="b"/>
            <a:pathLst>
              <a:path w="3116702" h="5132295">
                <a:moveTo>
                  <a:pt x="0" y="0"/>
                </a:moveTo>
                <a:lnTo>
                  <a:pt x="3116702" y="0"/>
                </a:lnTo>
                <a:lnTo>
                  <a:pt x="3116702" y="5132295"/>
                </a:lnTo>
                <a:lnTo>
                  <a:pt x="0" y="5132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2806" y="2470115"/>
            <a:ext cx="7870229" cy="1018251"/>
          </a:xfrm>
          <a:custGeom>
            <a:avLst/>
            <a:gdLst/>
            <a:ahLst/>
            <a:cxnLst/>
            <a:rect l="l" t="t" r="r" b="b"/>
            <a:pathLst>
              <a:path w="7870229" h="1018251">
                <a:moveTo>
                  <a:pt x="0" y="0"/>
                </a:moveTo>
                <a:lnTo>
                  <a:pt x="7870229" y="0"/>
                </a:lnTo>
                <a:lnTo>
                  <a:pt x="7870229" y="1018251"/>
                </a:lnTo>
                <a:lnTo>
                  <a:pt x="0" y="1018251"/>
                </a:lnTo>
                <a:lnTo>
                  <a:pt x="0" y="0"/>
                </a:lnTo>
                <a:close/>
              </a:path>
            </a:pathLst>
          </a:custGeom>
          <a:blipFill>
            <a:blip r:embed="rId4"/>
            <a:stretch>
              <a:fillRect/>
            </a:stretch>
          </a:blipFill>
        </p:spPr>
      </p:sp>
      <p:sp>
        <p:nvSpPr>
          <p:cNvPr id="4" name="TextBox 4"/>
          <p:cNvSpPr txBox="1"/>
          <p:nvPr/>
        </p:nvSpPr>
        <p:spPr>
          <a:xfrm>
            <a:off x="762806" y="1475117"/>
            <a:ext cx="1456769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b. Dự đoán trên tập kiểm tra:</a:t>
            </a:r>
          </a:p>
        </p:txBody>
      </p:sp>
      <p:sp>
        <p:nvSpPr>
          <p:cNvPr id="5" name="TextBox 5"/>
          <p:cNvSpPr txBox="1"/>
          <p:nvPr/>
        </p:nvSpPr>
        <p:spPr>
          <a:xfrm>
            <a:off x="762806" y="4631366"/>
            <a:ext cx="2293582"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Ý nghĩa:</a:t>
            </a:r>
          </a:p>
        </p:txBody>
      </p:sp>
      <p:sp>
        <p:nvSpPr>
          <p:cNvPr id="6" name="TextBox 6"/>
          <p:cNvSpPr txBox="1"/>
          <p:nvPr/>
        </p:nvSpPr>
        <p:spPr>
          <a:xfrm>
            <a:off x="762806" y="359692"/>
            <a:ext cx="11313011" cy="933406"/>
          </a:xfrm>
          <a:prstGeom prst="rect">
            <a:avLst/>
          </a:prstGeom>
        </p:spPr>
        <p:txBody>
          <a:bodyPr lIns="0" tIns="0" rIns="0" bIns="0" rtlCol="0" anchor="t">
            <a:spAutoFit/>
          </a:bodyPr>
          <a:lstStyle/>
          <a:p>
            <a:pPr algn="l">
              <a:lnSpc>
                <a:spcPts val="7200"/>
              </a:lnSpc>
            </a:pPr>
            <a:r>
              <a:rPr lang="en-US" sz="6000" b="1">
                <a:solidFill>
                  <a:srgbClr val="FFFFFF"/>
                </a:solidFill>
                <a:latin typeface="Josefin Sans Bold"/>
                <a:ea typeface="Josefin Sans Bold"/>
                <a:cs typeface="Josefin Sans Bold"/>
                <a:sym typeface="Josefin Sans Bold"/>
              </a:rPr>
              <a:t>5. Đánh giá mô hình</a:t>
            </a:r>
          </a:p>
        </p:txBody>
      </p:sp>
      <p:sp>
        <p:nvSpPr>
          <p:cNvPr id="7" name="TextBox 7"/>
          <p:cNvSpPr txBox="1"/>
          <p:nvPr/>
        </p:nvSpPr>
        <p:spPr>
          <a:xfrm>
            <a:off x="762806" y="5590851"/>
            <a:ext cx="14567692" cy="2092960"/>
          </a:xfrm>
          <a:prstGeom prst="rect">
            <a:avLst/>
          </a:prstGeom>
        </p:spPr>
        <p:txBody>
          <a:bodyPr lIns="0" tIns="0" rIns="0" bIns="0" rtlCol="0" anchor="t">
            <a:spAutoFit/>
          </a:bodyPr>
          <a:lstStyle/>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Ta sử dụng mô hình dt để dự đoán nhãn (y_pred) cho tập dữ liệu kiểm tra X_test.</a:t>
            </a:r>
          </a:p>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X_test là tập đặc trưng (features), và y_pred là tập nhãn dự đoán tương ứng.</a:t>
            </a:r>
          </a:p>
        </p:txBody>
      </p:sp>
      <p:grpSp>
        <p:nvGrpSpPr>
          <p:cNvPr id="8" name="Group 8"/>
          <p:cNvGrpSpPr/>
          <p:nvPr/>
        </p:nvGrpSpPr>
        <p:grpSpPr>
          <a:xfrm>
            <a:off x="15234205" y="9226804"/>
            <a:ext cx="3086100" cy="1060196"/>
            <a:chOff x="0" y="0"/>
            <a:chExt cx="812800" cy="279229"/>
          </a:xfrm>
        </p:grpSpPr>
        <p:sp>
          <p:nvSpPr>
            <p:cNvPr id="9" name="Freeform 9"/>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0" name="TextBox 10"/>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THẢO VI</a:t>
              </a:r>
            </a:p>
          </p:txBody>
        </p:sp>
      </p:grpSp>
    </p:spTree>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985D6"/>
        </a:solidFill>
        <a:effectLst/>
      </p:bgPr>
    </p:bg>
    <p:spTree>
      <p:nvGrpSpPr>
        <p:cNvPr id="1" name=""/>
        <p:cNvGrpSpPr/>
        <p:nvPr/>
      </p:nvGrpSpPr>
      <p:grpSpPr>
        <a:xfrm>
          <a:off x="0" y="0"/>
          <a:ext cx="0" cy="0"/>
          <a:chOff x="0" y="0"/>
          <a:chExt cx="0" cy="0"/>
        </a:xfrm>
      </p:grpSpPr>
      <p:sp>
        <p:nvSpPr>
          <p:cNvPr id="2" name="Freeform 2"/>
          <p:cNvSpPr/>
          <p:nvPr/>
        </p:nvSpPr>
        <p:spPr>
          <a:xfrm rot="-708593">
            <a:off x="16005749" y="-253415"/>
            <a:ext cx="3116702" cy="5132295"/>
          </a:xfrm>
          <a:custGeom>
            <a:avLst/>
            <a:gdLst/>
            <a:ahLst/>
            <a:cxnLst/>
            <a:rect l="l" t="t" r="r" b="b"/>
            <a:pathLst>
              <a:path w="3116702" h="5132295">
                <a:moveTo>
                  <a:pt x="0" y="0"/>
                </a:moveTo>
                <a:lnTo>
                  <a:pt x="3116702" y="0"/>
                </a:lnTo>
                <a:lnTo>
                  <a:pt x="3116702" y="5132295"/>
                </a:lnTo>
                <a:lnTo>
                  <a:pt x="0" y="5132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2806" y="2312733"/>
            <a:ext cx="10750746" cy="1248909"/>
          </a:xfrm>
          <a:custGeom>
            <a:avLst/>
            <a:gdLst/>
            <a:ahLst/>
            <a:cxnLst/>
            <a:rect l="l" t="t" r="r" b="b"/>
            <a:pathLst>
              <a:path w="10750746" h="1248909">
                <a:moveTo>
                  <a:pt x="0" y="0"/>
                </a:moveTo>
                <a:lnTo>
                  <a:pt x="10750746" y="0"/>
                </a:lnTo>
                <a:lnTo>
                  <a:pt x="10750746" y="1248909"/>
                </a:lnTo>
                <a:lnTo>
                  <a:pt x="0" y="1248909"/>
                </a:lnTo>
                <a:lnTo>
                  <a:pt x="0" y="0"/>
                </a:lnTo>
                <a:close/>
              </a:path>
            </a:pathLst>
          </a:custGeom>
          <a:blipFill>
            <a:blip r:embed="rId4"/>
            <a:stretch>
              <a:fillRect/>
            </a:stretch>
          </a:blipFill>
        </p:spPr>
      </p:sp>
      <p:sp>
        <p:nvSpPr>
          <p:cNvPr id="4" name="Freeform 4"/>
          <p:cNvSpPr/>
          <p:nvPr/>
        </p:nvSpPr>
        <p:spPr>
          <a:xfrm>
            <a:off x="762806" y="4866574"/>
            <a:ext cx="7686228" cy="862740"/>
          </a:xfrm>
          <a:custGeom>
            <a:avLst/>
            <a:gdLst/>
            <a:ahLst/>
            <a:cxnLst/>
            <a:rect l="l" t="t" r="r" b="b"/>
            <a:pathLst>
              <a:path w="7686228" h="862740">
                <a:moveTo>
                  <a:pt x="0" y="0"/>
                </a:moveTo>
                <a:lnTo>
                  <a:pt x="7686228" y="0"/>
                </a:lnTo>
                <a:lnTo>
                  <a:pt x="7686228" y="862740"/>
                </a:lnTo>
                <a:lnTo>
                  <a:pt x="0" y="862740"/>
                </a:lnTo>
                <a:lnTo>
                  <a:pt x="0" y="0"/>
                </a:lnTo>
                <a:close/>
              </a:path>
            </a:pathLst>
          </a:custGeom>
          <a:blipFill>
            <a:blip r:embed="rId5"/>
            <a:stretch>
              <a:fillRect/>
            </a:stretch>
          </a:blipFill>
        </p:spPr>
      </p:sp>
      <p:sp>
        <p:nvSpPr>
          <p:cNvPr id="5" name="TextBox 5"/>
          <p:cNvSpPr txBox="1"/>
          <p:nvPr/>
        </p:nvSpPr>
        <p:spPr>
          <a:xfrm>
            <a:off x="762806" y="1475117"/>
            <a:ext cx="1456769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c. Độ chính xác</a:t>
            </a:r>
          </a:p>
        </p:txBody>
      </p:sp>
      <p:sp>
        <p:nvSpPr>
          <p:cNvPr id="6" name="TextBox 6"/>
          <p:cNvSpPr txBox="1"/>
          <p:nvPr/>
        </p:nvSpPr>
        <p:spPr>
          <a:xfrm>
            <a:off x="762806" y="3837867"/>
            <a:ext cx="2293582"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Kết quả:</a:t>
            </a:r>
          </a:p>
        </p:txBody>
      </p:sp>
      <p:sp>
        <p:nvSpPr>
          <p:cNvPr id="7" name="TextBox 7"/>
          <p:cNvSpPr txBox="1"/>
          <p:nvPr/>
        </p:nvSpPr>
        <p:spPr>
          <a:xfrm>
            <a:off x="762806" y="359692"/>
            <a:ext cx="11313011" cy="933406"/>
          </a:xfrm>
          <a:prstGeom prst="rect">
            <a:avLst/>
          </a:prstGeom>
        </p:spPr>
        <p:txBody>
          <a:bodyPr lIns="0" tIns="0" rIns="0" bIns="0" rtlCol="0" anchor="t">
            <a:spAutoFit/>
          </a:bodyPr>
          <a:lstStyle/>
          <a:p>
            <a:pPr algn="l">
              <a:lnSpc>
                <a:spcPts val="7200"/>
              </a:lnSpc>
            </a:pPr>
            <a:r>
              <a:rPr lang="en-US" sz="6000" b="1">
                <a:solidFill>
                  <a:srgbClr val="FFFFFF"/>
                </a:solidFill>
                <a:latin typeface="Josefin Sans Bold"/>
                <a:ea typeface="Josefin Sans Bold"/>
                <a:cs typeface="Josefin Sans Bold"/>
                <a:sym typeface="Josefin Sans Bold"/>
              </a:rPr>
              <a:t>5. Đánh giá mô hình</a:t>
            </a:r>
          </a:p>
        </p:txBody>
      </p:sp>
      <p:sp>
        <p:nvSpPr>
          <p:cNvPr id="8" name="TextBox 8"/>
          <p:cNvSpPr txBox="1"/>
          <p:nvPr/>
        </p:nvSpPr>
        <p:spPr>
          <a:xfrm>
            <a:off x="762806" y="6996147"/>
            <a:ext cx="14567692" cy="1569085"/>
          </a:xfrm>
          <a:prstGeom prst="rect">
            <a:avLst/>
          </a:prstGeom>
        </p:spPr>
        <p:txBody>
          <a:bodyPr lIns="0" tIns="0" rIns="0" bIns="0" rtlCol="0" anchor="t">
            <a:spAutoFit/>
          </a:bodyPr>
          <a:lstStyle/>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Mô hình dự đoán đúng 57% số mẫu trong tập kiểm tra.</a:t>
            </a:r>
          </a:p>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Độ chính xác 57% là khá thấp, cho thấy mô hình chưa thực sự tốt và có thể cần cải thiện</a:t>
            </a:r>
          </a:p>
        </p:txBody>
      </p:sp>
      <p:sp>
        <p:nvSpPr>
          <p:cNvPr id="9" name="TextBox 9"/>
          <p:cNvSpPr txBox="1"/>
          <p:nvPr/>
        </p:nvSpPr>
        <p:spPr>
          <a:xfrm>
            <a:off x="762806" y="6198587"/>
            <a:ext cx="2502123"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Nhận xét:</a:t>
            </a:r>
          </a:p>
        </p:txBody>
      </p:sp>
      <p:grpSp>
        <p:nvGrpSpPr>
          <p:cNvPr id="10" name="Group 10"/>
          <p:cNvGrpSpPr/>
          <p:nvPr/>
        </p:nvGrpSpPr>
        <p:grpSpPr>
          <a:xfrm>
            <a:off x="15234205" y="9226804"/>
            <a:ext cx="3086100" cy="1060196"/>
            <a:chOff x="0" y="0"/>
            <a:chExt cx="812800" cy="279229"/>
          </a:xfrm>
        </p:grpSpPr>
        <p:sp>
          <p:nvSpPr>
            <p:cNvPr id="11" name="Freeform 11"/>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2" name="TextBox 12"/>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THẢO VI</a:t>
              </a:r>
            </a:p>
          </p:txBody>
        </p:sp>
      </p:grpSp>
    </p:spTree>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985D6"/>
        </a:solidFill>
        <a:effectLst/>
      </p:bgPr>
    </p:bg>
    <p:spTree>
      <p:nvGrpSpPr>
        <p:cNvPr id="1" name=""/>
        <p:cNvGrpSpPr/>
        <p:nvPr/>
      </p:nvGrpSpPr>
      <p:grpSpPr>
        <a:xfrm>
          <a:off x="0" y="0"/>
          <a:ext cx="0" cy="0"/>
          <a:chOff x="0" y="0"/>
          <a:chExt cx="0" cy="0"/>
        </a:xfrm>
      </p:grpSpPr>
      <p:sp>
        <p:nvSpPr>
          <p:cNvPr id="2" name="Freeform 2"/>
          <p:cNvSpPr/>
          <p:nvPr/>
        </p:nvSpPr>
        <p:spPr>
          <a:xfrm rot="-708593">
            <a:off x="16005749" y="-253415"/>
            <a:ext cx="3116702" cy="5132295"/>
          </a:xfrm>
          <a:custGeom>
            <a:avLst/>
            <a:gdLst/>
            <a:ahLst/>
            <a:cxnLst/>
            <a:rect l="l" t="t" r="r" b="b"/>
            <a:pathLst>
              <a:path w="3116702" h="5132295">
                <a:moveTo>
                  <a:pt x="0" y="0"/>
                </a:moveTo>
                <a:lnTo>
                  <a:pt x="3116702" y="0"/>
                </a:lnTo>
                <a:lnTo>
                  <a:pt x="3116702" y="5132295"/>
                </a:lnTo>
                <a:lnTo>
                  <a:pt x="0" y="5132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4559" y="2215527"/>
            <a:ext cx="12790261" cy="1231063"/>
          </a:xfrm>
          <a:custGeom>
            <a:avLst/>
            <a:gdLst/>
            <a:ahLst/>
            <a:cxnLst/>
            <a:rect l="l" t="t" r="r" b="b"/>
            <a:pathLst>
              <a:path w="12790261" h="1231063">
                <a:moveTo>
                  <a:pt x="0" y="0"/>
                </a:moveTo>
                <a:lnTo>
                  <a:pt x="12790261" y="0"/>
                </a:lnTo>
                <a:lnTo>
                  <a:pt x="12790261" y="1231063"/>
                </a:lnTo>
                <a:lnTo>
                  <a:pt x="0" y="1231063"/>
                </a:lnTo>
                <a:lnTo>
                  <a:pt x="0" y="0"/>
                </a:lnTo>
                <a:close/>
              </a:path>
            </a:pathLst>
          </a:custGeom>
          <a:blipFill>
            <a:blip r:embed="rId4"/>
            <a:stretch>
              <a:fillRect/>
            </a:stretch>
          </a:blipFill>
        </p:spPr>
      </p:sp>
      <p:sp>
        <p:nvSpPr>
          <p:cNvPr id="4" name="Freeform 4"/>
          <p:cNvSpPr/>
          <p:nvPr/>
        </p:nvSpPr>
        <p:spPr>
          <a:xfrm>
            <a:off x="762806" y="4787827"/>
            <a:ext cx="10879123" cy="4429242"/>
          </a:xfrm>
          <a:custGeom>
            <a:avLst/>
            <a:gdLst/>
            <a:ahLst/>
            <a:cxnLst/>
            <a:rect l="l" t="t" r="r" b="b"/>
            <a:pathLst>
              <a:path w="10879123" h="4429242">
                <a:moveTo>
                  <a:pt x="0" y="0"/>
                </a:moveTo>
                <a:lnTo>
                  <a:pt x="10879123" y="0"/>
                </a:lnTo>
                <a:lnTo>
                  <a:pt x="10879123" y="4429242"/>
                </a:lnTo>
                <a:lnTo>
                  <a:pt x="0" y="4429242"/>
                </a:lnTo>
                <a:lnTo>
                  <a:pt x="0" y="0"/>
                </a:lnTo>
                <a:close/>
              </a:path>
            </a:pathLst>
          </a:custGeom>
          <a:blipFill>
            <a:blip r:embed="rId5"/>
            <a:stretch>
              <a:fillRect/>
            </a:stretch>
          </a:blipFill>
        </p:spPr>
      </p:sp>
      <p:sp>
        <p:nvSpPr>
          <p:cNvPr id="5" name="TextBox 5"/>
          <p:cNvSpPr txBox="1"/>
          <p:nvPr/>
        </p:nvSpPr>
        <p:spPr>
          <a:xfrm>
            <a:off x="762806" y="1475117"/>
            <a:ext cx="1456769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d. Báo cáo phân loại: (Classification Report) (precision, recall, f1-score)</a:t>
            </a:r>
          </a:p>
        </p:txBody>
      </p:sp>
      <p:sp>
        <p:nvSpPr>
          <p:cNvPr id="6" name="TextBox 6"/>
          <p:cNvSpPr txBox="1"/>
          <p:nvPr/>
        </p:nvSpPr>
        <p:spPr>
          <a:xfrm>
            <a:off x="762806" y="3837867"/>
            <a:ext cx="2293582"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Kết quả:</a:t>
            </a:r>
          </a:p>
        </p:txBody>
      </p:sp>
      <p:sp>
        <p:nvSpPr>
          <p:cNvPr id="7" name="TextBox 7"/>
          <p:cNvSpPr txBox="1"/>
          <p:nvPr/>
        </p:nvSpPr>
        <p:spPr>
          <a:xfrm>
            <a:off x="762806" y="359692"/>
            <a:ext cx="11313011" cy="933406"/>
          </a:xfrm>
          <a:prstGeom prst="rect">
            <a:avLst/>
          </a:prstGeom>
        </p:spPr>
        <p:txBody>
          <a:bodyPr lIns="0" tIns="0" rIns="0" bIns="0" rtlCol="0" anchor="t">
            <a:spAutoFit/>
          </a:bodyPr>
          <a:lstStyle/>
          <a:p>
            <a:pPr algn="l">
              <a:lnSpc>
                <a:spcPts val="7200"/>
              </a:lnSpc>
            </a:pPr>
            <a:r>
              <a:rPr lang="en-US" sz="6000" b="1">
                <a:solidFill>
                  <a:srgbClr val="FFFFFF"/>
                </a:solidFill>
                <a:latin typeface="Josefin Sans Bold"/>
                <a:ea typeface="Josefin Sans Bold"/>
                <a:cs typeface="Josefin Sans Bold"/>
                <a:sym typeface="Josefin Sans Bold"/>
              </a:rPr>
              <a:t>5. Đánh giá mô hình</a:t>
            </a:r>
          </a:p>
        </p:txBody>
      </p:sp>
      <p:grpSp>
        <p:nvGrpSpPr>
          <p:cNvPr id="8" name="Group 8"/>
          <p:cNvGrpSpPr/>
          <p:nvPr/>
        </p:nvGrpSpPr>
        <p:grpSpPr>
          <a:xfrm>
            <a:off x="15234205" y="9226804"/>
            <a:ext cx="3086100" cy="1060196"/>
            <a:chOff x="0" y="0"/>
            <a:chExt cx="812800" cy="279229"/>
          </a:xfrm>
        </p:grpSpPr>
        <p:sp>
          <p:nvSpPr>
            <p:cNvPr id="9" name="Freeform 9"/>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0" name="TextBox 10"/>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THẢO VI</a:t>
              </a:r>
            </a:p>
          </p:txBody>
        </p:sp>
      </p:grpSp>
    </p:spTree>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985D6"/>
        </a:solidFill>
        <a:effectLst/>
      </p:bgPr>
    </p:bg>
    <p:spTree>
      <p:nvGrpSpPr>
        <p:cNvPr id="1" name=""/>
        <p:cNvGrpSpPr/>
        <p:nvPr/>
      </p:nvGrpSpPr>
      <p:grpSpPr>
        <a:xfrm>
          <a:off x="0" y="0"/>
          <a:ext cx="0" cy="0"/>
          <a:chOff x="0" y="0"/>
          <a:chExt cx="0" cy="0"/>
        </a:xfrm>
      </p:grpSpPr>
      <p:sp>
        <p:nvSpPr>
          <p:cNvPr id="2" name="Freeform 2"/>
          <p:cNvSpPr/>
          <p:nvPr/>
        </p:nvSpPr>
        <p:spPr>
          <a:xfrm rot="-708593">
            <a:off x="16005749" y="-253415"/>
            <a:ext cx="3116702" cy="5132295"/>
          </a:xfrm>
          <a:custGeom>
            <a:avLst/>
            <a:gdLst/>
            <a:ahLst/>
            <a:cxnLst/>
            <a:rect l="l" t="t" r="r" b="b"/>
            <a:pathLst>
              <a:path w="3116702" h="5132295">
                <a:moveTo>
                  <a:pt x="0" y="0"/>
                </a:moveTo>
                <a:lnTo>
                  <a:pt x="3116702" y="0"/>
                </a:lnTo>
                <a:lnTo>
                  <a:pt x="3116702" y="5132295"/>
                </a:lnTo>
                <a:lnTo>
                  <a:pt x="0" y="5132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62806" y="1475117"/>
            <a:ext cx="1456769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d. Báo cáo phân loại: (Classification Report) (precision, recall, f1-score)</a:t>
            </a:r>
          </a:p>
        </p:txBody>
      </p:sp>
      <p:sp>
        <p:nvSpPr>
          <p:cNvPr id="4" name="TextBox 4"/>
          <p:cNvSpPr txBox="1"/>
          <p:nvPr/>
        </p:nvSpPr>
        <p:spPr>
          <a:xfrm>
            <a:off x="762806" y="2363029"/>
            <a:ext cx="2978787"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Nhận xét:</a:t>
            </a:r>
          </a:p>
        </p:txBody>
      </p:sp>
      <p:sp>
        <p:nvSpPr>
          <p:cNvPr id="5" name="TextBox 5"/>
          <p:cNvSpPr txBox="1"/>
          <p:nvPr/>
        </p:nvSpPr>
        <p:spPr>
          <a:xfrm>
            <a:off x="762806" y="359692"/>
            <a:ext cx="11313011" cy="933406"/>
          </a:xfrm>
          <a:prstGeom prst="rect">
            <a:avLst/>
          </a:prstGeom>
        </p:spPr>
        <p:txBody>
          <a:bodyPr lIns="0" tIns="0" rIns="0" bIns="0" rtlCol="0" anchor="t">
            <a:spAutoFit/>
          </a:bodyPr>
          <a:lstStyle/>
          <a:p>
            <a:pPr algn="l">
              <a:lnSpc>
                <a:spcPts val="7200"/>
              </a:lnSpc>
            </a:pPr>
            <a:r>
              <a:rPr lang="en-US" sz="6000" b="1">
                <a:solidFill>
                  <a:srgbClr val="FFFFFF"/>
                </a:solidFill>
                <a:latin typeface="Josefin Sans Bold"/>
                <a:ea typeface="Josefin Sans Bold"/>
                <a:cs typeface="Josefin Sans Bold"/>
                <a:sym typeface="Josefin Sans Bold"/>
              </a:rPr>
              <a:t>5. Đánh giá mô hình</a:t>
            </a:r>
          </a:p>
        </p:txBody>
      </p:sp>
      <p:sp>
        <p:nvSpPr>
          <p:cNvPr id="6" name="TextBox 6"/>
          <p:cNvSpPr txBox="1"/>
          <p:nvPr/>
        </p:nvSpPr>
        <p:spPr>
          <a:xfrm>
            <a:off x="762806" y="3250942"/>
            <a:ext cx="14567692" cy="576008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Lớp "No"</a:t>
            </a:r>
            <a:r>
              <a:rPr lang="en-US" sz="3200">
                <a:solidFill>
                  <a:srgbClr val="FFFFFF"/>
                </a:solidFill>
                <a:latin typeface="Public Sans"/>
                <a:ea typeface="Public Sans"/>
                <a:cs typeface="Public Sans"/>
                <a:sym typeface="Public Sans"/>
              </a:rPr>
              <a:t> (11 mẫu):</a:t>
            </a:r>
          </a:p>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Precision: 0.42 → Trong số các mẫu được dự đoán là "No", chỉ 42% thực sự là "No".</a:t>
            </a:r>
          </a:p>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Recall: 0.45 → Mô hình chỉ phát hiện được 45% số mẫu thực sự là "No".</a:t>
            </a:r>
          </a:p>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F1-score: 0.43 → Hiệu suất tổng thể của lớp "No" khá thấp.</a:t>
            </a:r>
          </a:p>
          <a:p>
            <a:pPr algn="l">
              <a:lnSpc>
                <a:spcPts val="4160"/>
              </a:lnSpc>
            </a:pPr>
            <a:r>
              <a:rPr lang="en-US" sz="3200" b="1">
                <a:solidFill>
                  <a:srgbClr val="FFFFFF"/>
                </a:solidFill>
                <a:latin typeface="Public Sans Bold"/>
                <a:ea typeface="Public Sans Bold"/>
                <a:cs typeface="Public Sans Bold"/>
                <a:sym typeface="Public Sans Bold"/>
              </a:rPr>
              <a:t>Lớp "Yes"</a:t>
            </a:r>
            <a:r>
              <a:rPr lang="en-US" sz="3200">
                <a:solidFill>
                  <a:srgbClr val="FFFFFF"/>
                </a:solidFill>
                <a:latin typeface="Public Sans"/>
                <a:ea typeface="Public Sans"/>
                <a:cs typeface="Public Sans"/>
                <a:sym typeface="Public Sans"/>
              </a:rPr>
              <a:t> (19 mẫu):</a:t>
            </a:r>
          </a:p>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Precision: 0.67 → Trong số các mẫu được dự đoán là "Yes", 67% thực sự là "Yes".</a:t>
            </a:r>
          </a:p>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Recall: 0.63 → Mô hình phát hiện được 63% số mẫu thực sự là "Yes".</a:t>
            </a:r>
          </a:p>
          <a:p>
            <a:pPr marL="690881" lvl="1" indent="-345440" algn="l">
              <a:lnSpc>
                <a:spcPts val="4160"/>
              </a:lnSpc>
              <a:buFont typeface="Arial"/>
              <a:buChar char="•"/>
            </a:pPr>
            <a:r>
              <a:rPr lang="en-US" sz="3200">
                <a:solidFill>
                  <a:srgbClr val="FFFFFF"/>
                </a:solidFill>
                <a:latin typeface="Public Sans"/>
                <a:ea typeface="Public Sans"/>
                <a:cs typeface="Public Sans"/>
                <a:sym typeface="Public Sans"/>
              </a:rPr>
              <a:t>F1-score: 0.65 → Hiệu suất của lớp "Yes" tốt hơn lớp "No", nhưng vẫn chưa cao.</a:t>
            </a:r>
          </a:p>
        </p:txBody>
      </p:sp>
      <p:grpSp>
        <p:nvGrpSpPr>
          <p:cNvPr id="7" name="Group 7"/>
          <p:cNvGrpSpPr/>
          <p:nvPr/>
        </p:nvGrpSpPr>
        <p:grpSpPr>
          <a:xfrm>
            <a:off x="15234205" y="9226804"/>
            <a:ext cx="3086100" cy="1060196"/>
            <a:chOff x="0" y="0"/>
            <a:chExt cx="812800" cy="279229"/>
          </a:xfrm>
        </p:grpSpPr>
        <p:sp>
          <p:nvSpPr>
            <p:cNvPr id="8" name="Freeform 8"/>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9" name="TextBox 9"/>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THẢO VI</a:t>
              </a:r>
            </a:p>
          </p:txBody>
        </p:sp>
      </p:grpSp>
    </p:spTree>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985D6"/>
        </a:solidFill>
        <a:effectLst/>
      </p:bgPr>
    </p:bg>
    <p:spTree>
      <p:nvGrpSpPr>
        <p:cNvPr id="1" name=""/>
        <p:cNvGrpSpPr/>
        <p:nvPr/>
      </p:nvGrpSpPr>
      <p:grpSpPr>
        <a:xfrm>
          <a:off x="0" y="0"/>
          <a:ext cx="0" cy="0"/>
          <a:chOff x="0" y="0"/>
          <a:chExt cx="0" cy="0"/>
        </a:xfrm>
      </p:grpSpPr>
      <p:sp>
        <p:nvSpPr>
          <p:cNvPr id="2" name="Freeform 2"/>
          <p:cNvSpPr/>
          <p:nvPr/>
        </p:nvSpPr>
        <p:spPr>
          <a:xfrm rot="-708593">
            <a:off x="16005749" y="-253415"/>
            <a:ext cx="3116702" cy="5132295"/>
          </a:xfrm>
          <a:custGeom>
            <a:avLst/>
            <a:gdLst/>
            <a:ahLst/>
            <a:cxnLst/>
            <a:rect l="l" t="t" r="r" b="b"/>
            <a:pathLst>
              <a:path w="3116702" h="5132295">
                <a:moveTo>
                  <a:pt x="0" y="0"/>
                </a:moveTo>
                <a:lnTo>
                  <a:pt x="3116702" y="0"/>
                </a:lnTo>
                <a:lnTo>
                  <a:pt x="3116702" y="5132295"/>
                </a:lnTo>
                <a:lnTo>
                  <a:pt x="0" y="5132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385215">
            <a:off x="11431290" y="5260759"/>
            <a:ext cx="2646224" cy="1908589"/>
          </a:xfrm>
          <a:custGeom>
            <a:avLst/>
            <a:gdLst/>
            <a:ahLst/>
            <a:cxnLst/>
            <a:rect l="l" t="t" r="r" b="b"/>
            <a:pathLst>
              <a:path w="2646224" h="1908589">
                <a:moveTo>
                  <a:pt x="0" y="0"/>
                </a:moveTo>
                <a:lnTo>
                  <a:pt x="2646224" y="0"/>
                </a:lnTo>
                <a:lnTo>
                  <a:pt x="2646224" y="1908589"/>
                </a:lnTo>
                <a:lnTo>
                  <a:pt x="0" y="19085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62806" y="2215527"/>
            <a:ext cx="14750729" cy="2618254"/>
          </a:xfrm>
          <a:custGeom>
            <a:avLst/>
            <a:gdLst/>
            <a:ahLst/>
            <a:cxnLst/>
            <a:rect l="l" t="t" r="r" b="b"/>
            <a:pathLst>
              <a:path w="14750729" h="2618254">
                <a:moveTo>
                  <a:pt x="0" y="0"/>
                </a:moveTo>
                <a:lnTo>
                  <a:pt x="14750729" y="0"/>
                </a:lnTo>
                <a:lnTo>
                  <a:pt x="14750729" y="2618254"/>
                </a:lnTo>
                <a:lnTo>
                  <a:pt x="0" y="2618254"/>
                </a:lnTo>
                <a:lnTo>
                  <a:pt x="0" y="0"/>
                </a:lnTo>
                <a:close/>
              </a:path>
            </a:pathLst>
          </a:custGeom>
          <a:blipFill>
            <a:blip r:embed="rId6"/>
            <a:stretch>
              <a:fillRect/>
            </a:stretch>
          </a:blipFill>
        </p:spPr>
      </p:sp>
      <p:sp>
        <p:nvSpPr>
          <p:cNvPr id="5" name="Freeform 5"/>
          <p:cNvSpPr/>
          <p:nvPr/>
        </p:nvSpPr>
        <p:spPr>
          <a:xfrm>
            <a:off x="4720971" y="5052856"/>
            <a:ext cx="6621570" cy="5234144"/>
          </a:xfrm>
          <a:custGeom>
            <a:avLst/>
            <a:gdLst/>
            <a:ahLst/>
            <a:cxnLst/>
            <a:rect l="l" t="t" r="r" b="b"/>
            <a:pathLst>
              <a:path w="6621570" h="5234144">
                <a:moveTo>
                  <a:pt x="0" y="0"/>
                </a:moveTo>
                <a:lnTo>
                  <a:pt x="6621570" y="0"/>
                </a:lnTo>
                <a:lnTo>
                  <a:pt x="6621570" y="5234144"/>
                </a:lnTo>
                <a:lnTo>
                  <a:pt x="0" y="5234144"/>
                </a:lnTo>
                <a:lnTo>
                  <a:pt x="0" y="0"/>
                </a:lnTo>
                <a:close/>
              </a:path>
            </a:pathLst>
          </a:custGeom>
          <a:blipFill>
            <a:blip r:embed="rId7"/>
            <a:stretch>
              <a:fillRect r="-449"/>
            </a:stretch>
          </a:blipFill>
        </p:spPr>
      </p:sp>
      <p:sp>
        <p:nvSpPr>
          <p:cNvPr id="6" name="TextBox 6"/>
          <p:cNvSpPr txBox="1"/>
          <p:nvPr/>
        </p:nvSpPr>
        <p:spPr>
          <a:xfrm>
            <a:off x="762806" y="1475117"/>
            <a:ext cx="1456769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e. Ma trận nhầm lẫn</a:t>
            </a:r>
          </a:p>
        </p:txBody>
      </p:sp>
      <p:sp>
        <p:nvSpPr>
          <p:cNvPr id="7" name="TextBox 7"/>
          <p:cNvSpPr txBox="1"/>
          <p:nvPr/>
        </p:nvSpPr>
        <p:spPr>
          <a:xfrm>
            <a:off x="762806" y="5341432"/>
            <a:ext cx="2978787"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Kết quả:</a:t>
            </a:r>
          </a:p>
        </p:txBody>
      </p:sp>
      <p:sp>
        <p:nvSpPr>
          <p:cNvPr id="8" name="TextBox 8"/>
          <p:cNvSpPr txBox="1"/>
          <p:nvPr/>
        </p:nvSpPr>
        <p:spPr>
          <a:xfrm>
            <a:off x="762806" y="359692"/>
            <a:ext cx="11313011" cy="933406"/>
          </a:xfrm>
          <a:prstGeom prst="rect">
            <a:avLst/>
          </a:prstGeom>
        </p:spPr>
        <p:txBody>
          <a:bodyPr lIns="0" tIns="0" rIns="0" bIns="0" rtlCol="0" anchor="t">
            <a:spAutoFit/>
          </a:bodyPr>
          <a:lstStyle/>
          <a:p>
            <a:pPr algn="l">
              <a:lnSpc>
                <a:spcPts val="7200"/>
              </a:lnSpc>
            </a:pPr>
            <a:r>
              <a:rPr lang="en-US" sz="6000" b="1">
                <a:solidFill>
                  <a:srgbClr val="FFFFFF"/>
                </a:solidFill>
                <a:latin typeface="Josefin Sans Bold"/>
                <a:ea typeface="Josefin Sans Bold"/>
                <a:cs typeface="Josefin Sans Bold"/>
                <a:sym typeface="Josefin Sans Bold"/>
              </a:rPr>
              <a:t>5. Đánh giá mô hình</a:t>
            </a:r>
          </a:p>
        </p:txBody>
      </p:sp>
      <p:grpSp>
        <p:nvGrpSpPr>
          <p:cNvPr id="9" name="Group 9"/>
          <p:cNvGrpSpPr/>
          <p:nvPr/>
        </p:nvGrpSpPr>
        <p:grpSpPr>
          <a:xfrm>
            <a:off x="15234205" y="9226804"/>
            <a:ext cx="3086100" cy="1060196"/>
            <a:chOff x="0" y="0"/>
            <a:chExt cx="812800" cy="279229"/>
          </a:xfrm>
        </p:grpSpPr>
        <p:sp>
          <p:nvSpPr>
            <p:cNvPr id="10" name="Freeform 10"/>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1" name="TextBox 11"/>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THẢO VI</a:t>
              </a:r>
            </a:p>
          </p:txBody>
        </p:sp>
      </p:grpSp>
    </p:spTree>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6985D6"/>
        </a:solidFill>
        <a:effectLst/>
      </p:bgPr>
    </p:bg>
    <p:spTree>
      <p:nvGrpSpPr>
        <p:cNvPr id="1" name=""/>
        <p:cNvGrpSpPr/>
        <p:nvPr/>
      </p:nvGrpSpPr>
      <p:grpSpPr>
        <a:xfrm>
          <a:off x="0" y="0"/>
          <a:ext cx="0" cy="0"/>
          <a:chOff x="0" y="0"/>
          <a:chExt cx="0" cy="0"/>
        </a:xfrm>
      </p:grpSpPr>
      <p:sp>
        <p:nvSpPr>
          <p:cNvPr id="2" name="Freeform 2"/>
          <p:cNvSpPr/>
          <p:nvPr/>
        </p:nvSpPr>
        <p:spPr>
          <a:xfrm rot="-708593">
            <a:off x="16005749" y="-253415"/>
            <a:ext cx="3116702" cy="5132295"/>
          </a:xfrm>
          <a:custGeom>
            <a:avLst/>
            <a:gdLst/>
            <a:ahLst/>
            <a:cxnLst/>
            <a:rect l="l" t="t" r="r" b="b"/>
            <a:pathLst>
              <a:path w="3116702" h="5132295">
                <a:moveTo>
                  <a:pt x="0" y="0"/>
                </a:moveTo>
                <a:lnTo>
                  <a:pt x="3116702" y="0"/>
                </a:lnTo>
                <a:lnTo>
                  <a:pt x="3116702" y="5132295"/>
                </a:lnTo>
                <a:lnTo>
                  <a:pt x="0" y="5132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62806" y="1475117"/>
            <a:ext cx="1456769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e. Ma trận nhầm lẫn</a:t>
            </a:r>
          </a:p>
        </p:txBody>
      </p:sp>
      <p:sp>
        <p:nvSpPr>
          <p:cNvPr id="4" name="TextBox 4"/>
          <p:cNvSpPr txBox="1"/>
          <p:nvPr/>
        </p:nvSpPr>
        <p:spPr>
          <a:xfrm>
            <a:off x="762806" y="2274633"/>
            <a:ext cx="2978787"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Nhận xét:</a:t>
            </a:r>
          </a:p>
        </p:txBody>
      </p:sp>
      <p:sp>
        <p:nvSpPr>
          <p:cNvPr id="5" name="TextBox 5"/>
          <p:cNvSpPr txBox="1"/>
          <p:nvPr/>
        </p:nvSpPr>
        <p:spPr>
          <a:xfrm>
            <a:off x="762806" y="359692"/>
            <a:ext cx="11313011" cy="933406"/>
          </a:xfrm>
          <a:prstGeom prst="rect">
            <a:avLst/>
          </a:prstGeom>
        </p:spPr>
        <p:txBody>
          <a:bodyPr lIns="0" tIns="0" rIns="0" bIns="0" rtlCol="0" anchor="t">
            <a:spAutoFit/>
          </a:bodyPr>
          <a:lstStyle/>
          <a:p>
            <a:pPr algn="l">
              <a:lnSpc>
                <a:spcPts val="7200"/>
              </a:lnSpc>
            </a:pPr>
            <a:r>
              <a:rPr lang="en-US" sz="6000" b="1">
                <a:solidFill>
                  <a:srgbClr val="FFFFFF"/>
                </a:solidFill>
                <a:latin typeface="Josefin Sans Bold"/>
                <a:ea typeface="Josefin Sans Bold"/>
                <a:cs typeface="Josefin Sans Bold"/>
                <a:sym typeface="Josefin Sans Bold"/>
              </a:rPr>
              <a:t>5. Đánh giá mô hình</a:t>
            </a:r>
          </a:p>
        </p:txBody>
      </p:sp>
      <p:sp>
        <p:nvSpPr>
          <p:cNvPr id="6" name="TextBox 6"/>
          <p:cNvSpPr txBox="1"/>
          <p:nvPr/>
        </p:nvSpPr>
        <p:spPr>
          <a:xfrm>
            <a:off x="762806" y="3276075"/>
            <a:ext cx="14954981" cy="4759479"/>
          </a:xfrm>
          <a:prstGeom prst="rect">
            <a:avLst/>
          </a:prstGeom>
        </p:spPr>
        <p:txBody>
          <a:bodyPr lIns="0" tIns="0" rIns="0" bIns="0" rtlCol="0" anchor="t">
            <a:spAutoFit/>
          </a:bodyPr>
          <a:lstStyle/>
          <a:p>
            <a:pPr marL="690881" lvl="1" indent="-345440" algn="l">
              <a:lnSpc>
                <a:spcPts val="5440"/>
              </a:lnSpc>
              <a:buFont typeface="Arial"/>
              <a:buChar char="•"/>
            </a:pPr>
            <a:r>
              <a:rPr lang="en-US" sz="3200" b="1">
                <a:solidFill>
                  <a:srgbClr val="FFFFFF"/>
                </a:solidFill>
                <a:latin typeface="Public Sans Bold"/>
                <a:ea typeface="Public Sans Bold"/>
                <a:cs typeface="Public Sans Bold"/>
                <a:sym typeface="Public Sans Bold"/>
              </a:rPr>
              <a:t>True Negative (TN)</a:t>
            </a:r>
            <a:r>
              <a:rPr lang="en-US" sz="3200">
                <a:solidFill>
                  <a:srgbClr val="FFFFFF"/>
                </a:solidFill>
                <a:latin typeface="Public Sans"/>
                <a:ea typeface="Public Sans"/>
                <a:cs typeface="Public Sans"/>
                <a:sym typeface="Public Sans"/>
              </a:rPr>
              <a:t>: 5 (dự đoán "No" đúng khi thực tế là "No")</a:t>
            </a:r>
          </a:p>
          <a:p>
            <a:pPr marL="690881" lvl="1" indent="-345440" algn="l">
              <a:lnSpc>
                <a:spcPts val="5440"/>
              </a:lnSpc>
              <a:buFont typeface="Arial"/>
              <a:buChar char="•"/>
            </a:pPr>
            <a:r>
              <a:rPr lang="en-US" sz="3200" b="1">
                <a:solidFill>
                  <a:srgbClr val="FFFFFF"/>
                </a:solidFill>
                <a:latin typeface="Public Sans Bold"/>
                <a:ea typeface="Public Sans Bold"/>
                <a:cs typeface="Public Sans Bold"/>
                <a:sym typeface="Public Sans Bold"/>
              </a:rPr>
              <a:t>False Positive (FP)</a:t>
            </a:r>
            <a:r>
              <a:rPr lang="en-US" sz="3200">
                <a:solidFill>
                  <a:srgbClr val="FFFFFF"/>
                </a:solidFill>
                <a:latin typeface="Public Sans"/>
                <a:ea typeface="Public Sans"/>
                <a:cs typeface="Public Sans"/>
                <a:sym typeface="Public Sans"/>
              </a:rPr>
              <a:t>: 6 (dự đoán "Yes" sai khi thực tế là "No")</a:t>
            </a:r>
          </a:p>
          <a:p>
            <a:pPr marL="690881" lvl="1" indent="-345440" algn="l">
              <a:lnSpc>
                <a:spcPts val="5440"/>
              </a:lnSpc>
              <a:buFont typeface="Arial"/>
              <a:buChar char="•"/>
            </a:pPr>
            <a:r>
              <a:rPr lang="en-US" sz="3200" b="1">
                <a:solidFill>
                  <a:srgbClr val="FFFFFF"/>
                </a:solidFill>
                <a:latin typeface="Public Sans Bold"/>
                <a:ea typeface="Public Sans Bold"/>
                <a:cs typeface="Public Sans Bold"/>
                <a:sym typeface="Public Sans Bold"/>
              </a:rPr>
              <a:t>False Negative (FN)</a:t>
            </a:r>
            <a:r>
              <a:rPr lang="en-US" sz="3200">
                <a:solidFill>
                  <a:srgbClr val="FFFFFF"/>
                </a:solidFill>
                <a:latin typeface="Public Sans"/>
                <a:ea typeface="Public Sans"/>
                <a:cs typeface="Public Sans"/>
                <a:sym typeface="Public Sans"/>
              </a:rPr>
              <a:t>: 7 (dự đoán "No" sai khi thực tế là "Yes")</a:t>
            </a:r>
          </a:p>
          <a:p>
            <a:pPr marL="690881" lvl="1" indent="-345440" algn="l">
              <a:lnSpc>
                <a:spcPts val="5440"/>
              </a:lnSpc>
              <a:buFont typeface="Arial"/>
              <a:buChar char="•"/>
            </a:pPr>
            <a:r>
              <a:rPr lang="en-US" sz="3200" b="1">
                <a:solidFill>
                  <a:srgbClr val="FFFFFF"/>
                </a:solidFill>
                <a:latin typeface="Public Sans Bold"/>
                <a:ea typeface="Public Sans Bold"/>
                <a:cs typeface="Public Sans Bold"/>
                <a:sym typeface="Public Sans Bold"/>
              </a:rPr>
              <a:t>True Positive (TP)</a:t>
            </a:r>
            <a:r>
              <a:rPr lang="en-US" sz="3200">
                <a:solidFill>
                  <a:srgbClr val="FFFFFF"/>
                </a:solidFill>
                <a:latin typeface="Public Sans"/>
                <a:ea typeface="Public Sans"/>
                <a:cs typeface="Public Sans"/>
                <a:sym typeface="Public Sans"/>
              </a:rPr>
              <a:t>: 12 (dự đoán "Yes" đúng khi thực tế là "Yes")</a:t>
            </a:r>
          </a:p>
          <a:p>
            <a:pPr marL="690881" lvl="1" indent="-345440" algn="l">
              <a:lnSpc>
                <a:spcPts val="5440"/>
              </a:lnSpc>
              <a:buFont typeface="Arial"/>
              <a:buChar char="•"/>
            </a:pPr>
            <a:r>
              <a:rPr lang="en-US" sz="3200">
                <a:solidFill>
                  <a:srgbClr val="FFFFFF"/>
                </a:solidFill>
                <a:latin typeface="Public Sans"/>
                <a:ea typeface="Public Sans"/>
                <a:cs typeface="Public Sans"/>
                <a:sym typeface="Public Sans"/>
              </a:rPr>
              <a:t>Mô hình dự đoán đúng 5 + 12 = 17/30 mẫu (56.7%) </a:t>
            </a:r>
          </a:p>
          <a:p>
            <a:pPr marL="690881" lvl="1" indent="-345440" algn="l">
              <a:lnSpc>
                <a:spcPts val="5440"/>
              </a:lnSpc>
              <a:buFont typeface="Arial"/>
              <a:buChar char="•"/>
            </a:pPr>
            <a:r>
              <a:rPr lang="en-US" sz="3200">
                <a:solidFill>
                  <a:srgbClr val="FFFFFF"/>
                </a:solidFill>
                <a:latin typeface="Public Sans"/>
                <a:ea typeface="Public Sans"/>
                <a:cs typeface="Public Sans"/>
                <a:sym typeface="Public Sans"/>
              </a:rPr>
              <a:t>Lớp "Yes" có số dự đoán đúng (12) cao hơn lớp "No" (5), nhưng vẫn có nhiều sai sót (6 FP và 7 FN), =&gt; mô hình chưa phân loại tốt</a:t>
            </a:r>
          </a:p>
        </p:txBody>
      </p:sp>
      <p:grpSp>
        <p:nvGrpSpPr>
          <p:cNvPr id="7" name="Group 7"/>
          <p:cNvGrpSpPr/>
          <p:nvPr/>
        </p:nvGrpSpPr>
        <p:grpSpPr>
          <a:xfrm>
            <a:off x="15234205" y="9226804"/>
            <a:ext cx="3086100" cy="1060196"/>
            <a:chOff x="0" y="0"/>
            <a:chExt cx="812800" cy="279229"/>
          </a:xfrm>
        </p:grpSpPr>
        <p:sp>
          <p:nvSpPr>
            <p:cNvPr id="8" name="Freeform 8"/>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9" name="TextBox 9"/>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THẢO VI</a:t>
              </a:r>
            </a:p>
          </p:txBody>
        </p:sp>
      </p:grpSp>
    </p:spTree>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6985D6"/>
        </a:solidFill>
        <a:effectLst/>
      </p:bgPr>
    </p:bg>
    <p:spTree>
      <p:nvGrpSpPr>
        <p:cNvPr id="1" name=""/>
        <p:cNvGrpSpPr/>
        <p:nvPr/>
      </p:nvGrpSpPr>
      <p:grpSpPr>
        <a:xfrm>
          <a:off x="0" y="0"/>
          <a:ext cx="0" cy="0"/>
          <a:chOff x="0" y="0"/>
          <a:chExt cx="0" cy="0"/>
        </a:xfrm>
      </p:grpSpPr>
      <p:sp>
        <p:nvSpPr>
          <p:cNvPr id="2" name="Freeform 2"/>
          <p:cNvSpPr/>
          <p:nvPr/>
        </p:nvSpPr>
        <p:spPr>
          <a:xfrm rot="-708593">
            <a:off x="16005749" y="-253415"/>
            <a:ext cx="3116702" cy="5132295"/>
          </a:xfrm>
          <a:custGeom>
            <a:avLst/>
            <a:gdLst/>
            <a:ahLst/>
            <a:cxnLst/>
            <a:rect l="l" t="t" r="r" b="b"/>
            <a:pathLst>
              <a:path w="3116702" h="5132295">
                <a:moveTo>
                  <a:pt x="0" y="0"/>
                </a:moveTo>
                <a:lnTo>
                  <a:pt x="3116702" y="0"/>
                </a:lnTo>
                <a:lnTo>
                  <a:pt x="3116702" y="5132295"/>
                </a:lnTo>
                <a:lnTo>
                  <a:pt x="0" y="5132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4559" y="2312733"/>
            <a:ext cx="12222943" cy="1130622"/>
          </a:xfrm>
          <a:custGeom>
            <a:avLst/>
            <a:gdLst/>
            <a:ahLst/>
            <a:cxnLst/>
            <a:rect l="l" t="t" r="r" b="b"/>
            <a:pathLst>
              <a:path w="12222943" h="1130622">
                <a:moveTo>
                  <a:pt x="0" y="0"/>
                </a:moveTo>
                <a:lnTo>
                  <a:pt x="12222943" y="0"/>
                </a:lnTo>
                <a:lnTo>
                  <a:pt x="12222943" y="1130622"/>
                </a:lnTo>
                <a:lnTo>
                  <a:pt x="0" y="1130622"/>
                </a:lnTo>
                <a:lnTo>
                  <a:pt x="0" y="0"/>
                </a:lnTo>
                <a:close/>
              </a:path>
            </a:pathLst>
          </a:custGeom>
          <a:blipFill>
            <a:blip r:embed="rId4"/>
            <a:stretch>
              <a:fillRect/>
            </a:stretch>
          </a:blipFill>
        </p:spPr>
      </p:sp>
      <p:sp>
        <p:nvSpPr>
          <p:cNvPr id="4" name="Freeform 4"/>
          <p:cNvSpPr/>
          <p:nvPr/>
        </p:nvSpPr>
        <p:spPr>
          <a:xfrm>
            <a:off x="4783513" y="3662430"/>
            <a:ext cx="6526278" cy="6462068"/>
          </a:xfrm>
          <a:custGeom>
            <a:avLst/>
            <a:gdLst/>
            <a:ahLst/>
            <a:cxnLst/>
            <a:rect l="l" t="t" r="r" b="b"/>
            <a:pathLst>
              <a:path w="6526278" h="6462068">
                <a:moveTo>
                  <a:pt x="0" y="0"/>
                </a:moveTo>
                <a:lnTo>
                  <a:pt x="6526278" y="0"/>
                </a:lnTo>
                <a:lnTo>
                  <a:pt x="6526278" y="6462068"/>
                </a:lnTo>
                <a:lnTo>
                  <a:pt x="0" y="6462068"/>
                </a:lnTo>
                <a:lnTo>
                  <a:pt x="0" y="0"/>
                </a:lnTo>
                <a:close/>
              </a:path>
            </a:pathLst>
          </a:custGeom>
          <a:blipFill>
            <a:blip r:embed="rId5"/>
            <a:stretch>
              <a:fillRect t="-229" b="-229"/>
            </a:stretch>
          </a:blipFill>
        </p:spPr>
      </p:sp>
      <p:sp>
        <p:nvSpPr>
          <p:cNvPr id="5" name="TextBox 5"/>
          <p:cNvSpPr txBox="1"/>
          <p:nvPr/>
        </p:nvSpPr>
        <p:spPr>
          <a:xfrm>
            <a:off x="762806" y="1475117"/>
            <a:ext cx="1456769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f. Đánh giá độ quan trọng của các biến đầu vào trong mô hình</a:t>
            </a:r>
          </a:p>
        </p:txBody>
      </p:sp>
      <p:sp>
        <p:nvSpPr>
          <p:cNvPr id="6" name="TextBox 6"/>
          <p:cNvSpPr txBox="1"/>
          <p:nvPr/>
        </p:nvSpPr>
        <p:spPr>
          <a:xfrm>
            <a:off x="762806" y="3719580"/>
            <a:ext cx="2978787"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Kết quả:</a:t>
            </a:r>
          </a:p>
        </p:txBody>
      </p:sp>
      <p:sp>
        <p:nvSpPr>
          <p:cNvPr id="7" name="TextBox 7"/>
          <p:cNvSpPr txBox="1"/>
          <p:nvPr/>
        </p:nvSpPr>
        <p:spPr>
          <a:xfrm>
            <a:off x="762806" y="359692"/>
            <a:ext cx="11313011" cy="933406"/>
          </a:xfrm>
          <a:prstGeom prst="rect">
            <a:avLst/>
          </a:prstGeom>
        </p:spPr>
        <p:txBody>
          <a:bodyPr lIns="0" tIns="0" rIns="0" bIns="0" rtlCol="0" anchor="t">
            <a:spAutoFit/>
          </a:bodyPr>
          <a:lstStyle/>
          <a:p>
            <a:pPr algn="l">
              <a:lnSpc>
                <a:spcPts val="7200"/>
              </a:lnSpc>
            </a:pPr>
            <a:r>
              <a:rPr lang="en-US" sz="6000" b="1">
                <a:solidFill>
                  <a:srgbClr val="FFFFFF"/>
                </a:solidFill>
                <a:latin typeface="Josefin Sans Bold"/>
                <a:ea typeface="Josefin Sans Bold"/>
                <a:cs typeface="Josefin Sans Bold"/>
                <a:sym typeface="Josefin Sans Bold"/>
              </a:rPr>
              <a:t>5. Đánh giá mô hình</a:t>
            </a:r>
          </a:p>
        </p:txBody>
      </p:sp>
      <p:grpSp>
        <p:nvGrpSpPr>
          <p:cNvPr id="8" name="Group 8"/>
          <p:cNvGrpSpPr/>
          <p:nvPr/>
        </p:nvGrpSpPr>
        <p:grpSpPr>
          <a:xfrm>
            <a:off x="15234205" y="9226804"/>
            <a:ext cx="3086100" cy="1060196"/>
            <a:chOff x="0" y="0"/>
            <a:chExt cx="812800" cy="279229"/>
          </a:xfrm>
        </p:grpSpPr>
        <p:sp>
          <p:nvSpPr>
            <p:cNvPr id="9" name="Freeform 9"/>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0" name="TextBox 10"/>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THẢO VI</a:t>
              </a:r>
            </a:p>
          </p:txBody>
        </p:sp>
      </p:grpSp>
    </p:spTree>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6985D6"/>
        </a:solidFill>
        <a:effectLst/>
      </p:bgPr>
    </p:bg>
    <p:spTree>
      <p:nvGrpSpPr>
        <p:cNvPr id="1" name=""/>
        <p:cNvGrpSpPr/>
        <p:nvPr/>
      </p:nvGrpSpPr>
      <p:grpSpPr>
        <a:xfrm>
          <a:off x="0" y="0"/>
          <a:ext cx="0" cy="0"/>
          <a:chOff x="0" y="0"/>
          <a:chExt cx="0" cy="0"/>
        </a:xfrm>
      </p:grpSpPr>
      <p:sp>
        <p:nvSpPr>
          <p:cNvPr id="2" name="Freeform 2"/>
          <p:cNvSpPr/>
          <p:nvPr/>
        </p:nvSpPr>
        <p:spPr>
          <a:xfrm rot="-708593">
            <a:off x="16005749" y="-253415"/>
            <a:ext cx="3116702" cy="5132295"/>
          </a:xfrm>
          <a:custGeom>
            <a:avLst/>
            <a:gdLst/>
            <a:ahLst/>
            <a:cxnLst/>
            <a:rect l="l" t="t" r="r" b="b"/>
            <a:pathLst>
              <a:path w="3116702" h="5132295">
                <a:moveTo>
                  <a:pt x="0" y="0"/>
                </a:moveTo>
                <a:lnTo>
                  <a:pt x="3116702" y="0"/>
                </a:lnTo>
                <a:lnTo>
                  <a:pt x="3116702" y="5132295"/>
                </a:lnTo>
                <a:lnTo>
                  <a:pt x="0" y="5132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62806" y="1475117"/>
            <a:ext cx="1456769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f. Đánh giá độ quan trọng của các biến đầu vào trong mô hình</a:t>
            </a:r>
          </a:p>
        </p:txBody>
      </p:sp>
      <p:sp>
        <p:nvSpPr>
          <p:cNvPr id="4" name="TextBox 4"/>
          <p:cNvSpPr txBox="1"/>
          <p:nvPr/>
        </p:nvSpPr>
        <p:spPr>
          <a:xfrm>
            <a:off x="762806" y="2274633"/>
            <a:ext cx="2978787"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Ý nghĩa:</a:t>
            </a:r>
          </a:p>
        </p:txBody>
      </p:sp>
      <p:sp>
        <p:nvSpPr>
          <p:cNvPr id="5" name="TextBox 5"/>
          <p:cNvSpPr txBox="1"/>
          <p:nvPr/>
        </p:nvSpPr>
        <p:spPr>
          <a:xfrm>
            <a:off x="762806" y="359692"/>
            <a:ext cx="11313011" cy="933406"/>
          </a:xfrm>
          <a:prstGeom prst="rect">
            <a:avLst/>
          </a:prstGeom>
        </p:spPr>
        <p:txBody>
          <a:bodyPr lIns="0" tIns="0" rIns="0" bIns="0" rtlCol="0" anchor="t">
            <a:spAutoFit/>
          </a:bodyPr>
          <a:lstStyle/>
          <a:p>
            <a:pPr algn="l">
              <a:lnSpc>
                <a:spcPts val="7200"/>
              </a:lnSpc>
            </a:pPr>
            <a:r>
              <a:rPr lang="en-US" sz="6000" b="1">
                <a:solidFill>
                  <a:srgbClr val="FFFFFF"/>
                </a:solidFill>
                <a:latin typeface="Josefin Sans Bold"/>
                <a:ea typeface="Josefin Sans Bold"/>
                <a:cs typeface="Josefin Sans Bold"/>
                <a:sym typeface="Josefin Sans Bold"/>
              </a:rPr>
              <a:t>5. Đánh giá mô hình</a:t>
            </a:r>
          </a:p>
        </p:txBody>
      </p:sp>
      <p:sp>
        <p:nvSpPr>
          <p:cNvPr id="6" name="TextBox 6"/>
          <p:cNvSpPr txBox="1"/>
          <p:nvPr/>
        </p:nvSpPr>
        <p:spPr>
          <a:xfrm>
            <a:off x="762806" y="2948368"/>
            <a:ext cx="15252897" cy="5445302"/>
          </a:xfrm>
          <a:prstGeom prst="rect">
            <a:avLst/>
          </a:prstGeom>
        </p:spPr>
        <p:txBody>
          <a:bodyPr lIns="0" tIns="0" rIns="0" bIns="0" rtlCol="0" anchor="t">
            <a:spAutoFit/>
          </a:bodyPr>
          <a:lstStyle/>
          <a:p>
            <a:pPr algn="l">
              <a:lnSpc>
                <a:spcPts val="5440"/>
              </a:lnSpc>
            </a:pPr>
            <a:r>
              <a:rPr lang="en-US" sz="3200">
                <a:solidFill>
                  <a:srgbClr val="FFFFFF"/>
                </a:solidFill>
                <a:latin typeface="Public Sans"/>
                <a:ea typeface="Public Sans"/>
                <a:cs typeface="Public Sans"/>
                <a:sym typeface="Public Sans"/>
              </a:rPr>
              <a:t>Các đặc trưng (features) như GPA, Study_Hours, Attendance, v.v., được đánh giá độ quan trọng</a:t>
            </a:r>
          </a:p>
          <a:p>
            <a:pPr marL="690881" lvl="1" indent="-345440" algn="l">
              <a:lnSpc>
                <a:spcPts val="5440"/>
              </a:lnSpc>
              <a:buFont typeface="Arial"/>
              <a:buChar char="•"/>
            </a:pPr>
            <a:r>
              <a:rPr lang="en-US" sz="3200">
                <a:solidFill>
                  <a:srgbClr val="FFFFFF"/>
                </a:solidFill>
                <a:latin typeface="Public Sans"/>
                <a:ea typeface="Public Sans"/>
                <a:cs typeface="Public Sans"/>
                <a:sym typeface="Public Sans"/>
              </a:rPr>
              <a:t>GPA và Study_Hours có độ quan trọng cao nhất (gần 0.35 và 0.3)</a:t>
            </a:r>
          </a:p>
          <a:p>
            <a:pPr marL="690881" lvl="1" indent="-345440" algn="l">
              <a:lnSpc>
                <a:spcPts val="5440"/>
              </a:lnSpc>
              <a:buFont typeface="Arial"/>
              <a:buChar char="•"/>
            </a:pPr>
            <a:r>
              <a:rPr lang="en-US" sz="3200">
                <a:solidFill>
                  <a:srgbClr val="FFFFFF"/>
                </a:solidFill>
                <a:latin typeface="Public Sans"/>
                <a:ea typeface="Public Sans"/>
                <a:cs typeface="Public Sans"/>
                <a:sym typeface="Public Sans"/>
              </a:rPr>
              <a:t>Các đặc trưng như Age, Gender, Major có độ quan trọng rất thấp (gần 0)</a:t>
            </a:r>
          </a:p>
          <a:p>
            <a:pPr marL="690881" lvl="1" indent="-345440" algn="l">
              <a:lnSpc>
                <a:spcPts val="5440"/>
              </a:lnSpc>
              <a:buFont typeface="Arial"/>
              <a:buChar char="•"/>
            </a:pPr>
            <a:r>
              <a:rPr lang="en-US" sz="3200">
                <a:solidFill>
                  <a:srgbClr val="FFFFFF"/>
                </a:solidFill>
                <a:latin typeface="Public Sans"/>
                <a:ea typeface="Public Sans"/>
                <a:cs typeface="Public Sans"/>
                <a:sym typeface="Public Sans"/>
              </a:rPr>
              <a:t>Mô hình dt (Decision Tree) coi GPA và Study_Hours là yếu tố quan trọng nhất trong việc dự đoán</a:t>
            </a:r>
          </a:p>
          <a:p>
            <a:pPr marL="690881" lvl="1" indent="-345440" algn="l">
              <a:lnSpc>
                <a:spcPts val="5440"/>
              </a:lnSpc>
              <a:buFont typeface="Arial"/>
              <a:buChar char="•"/>
            </a:pPr>
            <a:r>
              <a:rPr lang="en-US" sz="3200">
                <a:solidFill>
                  <a:srgbClr val="FFFFFF"/>
                </a:solidFill>
                <a:latin typeface="Public Sans"/>
                <a:ea typeface="Public Sans"/>
                <a:cs typeface="Public Sans"/>
                <a:sym typeface="Public Sans"/>
              </a:rPr>
              <a:t>Các đặc trưng khác như Age hay Gender hầu như không ảnh hưởng, có thể loại bỏ để đơn giản hóa mô hình</a:t>
            </a:r>
          </a:p>
        </p:txBody>
      </p:sp>
      <p:grpSp>
        <p:nvGrpSpPr>
          <p:cNvPr id="7" name="Group 7"/>
          <p:cNvGrpSpPr/>
          <p:nvPr/>
        </p:nvGrpSpPr>
        <p:grpSpPr>
          <a:xfrm>
            <a:off x="15234205" y="9226804"/>
            <a:ext cx="3086100" cy="1060196"/>
            <a:chOff x="0" y="0"/>
            <a:chExt cx="812800" cy="279229"/>
          </a:xfrm>
        </p:grpSpPr>
        <p:sp>
          <p:nvSpPr>
            <p:cNvPr id="8" name="Freeform 8"/>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9" name="TextBox 9"/>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THẢO VI</a:t>
              </a:r>
            </a:p>
          </p:txBody>
        </p:sp>
      </p:grpSp>
    </p:spTree>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6985D6"/>
        </a:solidFill>
        <a:effectLst/>
      </p:bgPr>
    </p:bg>
    <p:spTree>
      <p:nvGrpSpPr>
        <p:cNvPr id="1" name=""/>
        <p:cNvGrpSpPr/>
        <p:nvPr/>
      </p:nvGrpSpPr>
      <p:grpSpPr>
        <a:xfrm>
          <a:off x="0" y="0"/>
          <a:ext cx="0" cy="0"/>
          <a:chOff x="0" y="0"/>
          <a:chExt cx="0" cy="0"/>
        </a:xfrm>
      </p:grpSpPr>
      <p:sp>
        <p:nvSpPr>
          <p:cNvPr id="2" name="Freeform 2"/>
          <p:cNvSpPr/>
          <p:nvPr/>
        </p:nvSpPr>
        <p:spPr>
          <a:xfrm rot="-708593">
            <a:off x="16005749" y="-253415"/>
            <a:ext cx="3116702" cy="5132295"/>
          </a:xfrm>
          <a:custGeom>
            <a:avLst/>
            <a:gdLst/>
            <a:ahLst/>
            <a:cxnLst/>
            <a:rect l="l" t="t" r="r" b="b"/>
            <a:pathLst>
              <a:path w="3116702" h="5132295">
                <a:moveTo>
                  <a:pt x="0" y="0"/>
                </a:moveTo>
                <a:lnTo>
                  <a:pt x="3116702" y="0"/>
                </a:lnTo>
                <a:lnTo>
                  <a:pt x="3116702" y="5132295"/>
                </a:lnTo>
                <a:lnTo>
                  <a:pt x="0" y="5132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2806" y="2312733"/>
            <a:ext cx="5656506" cy="996622"/>
          </a:xfrm>
          <a:custGeom>
            <a:avLst/>
            <a:gdLst/>
            <a:ahLst/>
            <a:cxnLst/>
            <a:rect l="l" t="t" r="r" b="b"/>
            <a:pathLst>
              <a:path w="5656506" h="996622">
                <a:moveTo>
                  <a:pt x="0" y="0"/>
                </a:moveTo>
                <a:lnTo>
                  <a:pt x="5656506" y="0"/>
                </a:lnTo>
                <a:lnTo>
                  <a:pt x="5656506" y="996622"/>
                </a:lnTo>
                <a:lnTo>
                  <a:pt x="0" y="996622"/>
                </a:lnTo>
                <a:lnTo>
                  <a:pt x="0" y="0"/>
                </a:lnTo>
                <a:close/>
              </a:path>
            </a:pathLst>
          </a:custGeom>
          <a:blipFill>
            <a:blip r:embed="rId4"/>
            <a:stretch>
              <a:fillRect/>
            </a:stretch>
          </a:blipFill>
        </p:spPr>
      </p:sp>
      <p:sp>
        <p:nvSpPr>
          <p:cNvPr id="4" name="Freeform 4"/>
          <p:cNvSpPr/>
          <p:nvPr/>
        </p:nvSpPr>
        <p:spPr>
          <a:xfrm>
            <a:off x="10065981" y="3623680"/>
            <a:ext cx="7798540" cy="5095046"/>
          </a:xfrm>
          <a:custGeom>
            <a:avLst/>
            <a:gdLst/>
            <a:ahLst/>
            <a:cxnLst/>
            <a:rect l="l" t="t" r="r" b="b"/>
            <a:pathLst>
              <a:path w="7798540" h="5095046">
                <a:moveTo>
                  <a:pt x="0" y="0"/>
                </a:moveTo>
                <a:lnTo>
                  <a:pt x="7798541" y="0"/>
                </a:lnTo>
                <a:lnTo>
                  <a:pt x="7798541" y="5095047"/>
                </a:lnTo>
                <a:lnTo>
                  <a:pt x="0" y="5095047"/>
                </a:lnTo>
                <a:lnTo>
                  <a:pt x="0" y="0"/>
                </a:lnTo>
                <a:close/>
              </a:path>
            </a:pathLst>
          </a:custGeom>
          <a:blipFill>
            <a:blip r:embed="rId5"/>
            <a:stretch>
              <a:fillRect/>
            </a:stretch>
          </a:blipFill>
        </p:spPr>
      </p:sp>
      <p:sp>
        <p:nvSpPr>
          <p:cNvPr id="5" name="Freeform 5"/>
          <p:cNvSpPr/>
          <p:nvPr/>
        </p:nvSpPr>
        <p:spPr>
          <a:xfrm rot="-1540842">
            <a:off x="7152337" y="2189654"/>
            <a:ext cx="2180618" cy="2239403"/>
          </a:xfrm>
          <a:custGeom>
            <a:avLst/>
            <a:gdLst/>
            <a:ahLst/>
            <a:cxnLst/>
            <a:rect l="l" t="t" r="r" b="b"/>
            <a:pathLst>
              <a:path w="2180618" h="2239403">
                <a:moveTo>
                  <a:pt x="0" y="0"/>
                </a:moveTo>
                <a:lnTo>
                  <a:pt x="2180619" y="0"/>
                </a:lnTo>
                <a:lnTo>
                  <a:pt x="2180619" y="2239402"/>
                </a:lnTo>
                <a:lnTo>
                  <a:pt x="0" y="22394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762806" y="1475117"/>
            <a:ext cx="14567692" cy="521335"/>
          </a:xfrm>
          <a:prstGeom prst="rect">
            <a:avLst/>
          </a:prstGeom>
        </p:spPr>
        <p:txBody>
          <a:bodyPr lIns="0" tIns="0" rIns="0" bIns="0" rtlCol="0" anchor="t">
            <a:spAutoFit/>
          </a:bodyPr>
          <a:lstStyle/>
          <a:p>
            <a:pPr algn="l">
              <a:lnSpc>
                <a:spcPts val="4160"/>
              </a:lnSpc>
            </a:pPr>
            <a:r>
              <a:rPr lang="en-US" sz="3200" b="1">
                <a:solidFill>
                  <a:srgbClr val="FFFFFF"/>
                </a:solidFill>
                <a:latin typeface="Public Sans Bold"/>
                <a:ea typeface="Public Sans Bold"/>
                <a:cs typeface="Public Sans Bold"/>
                <a:sym typeface="Public Sans Bold"/>
              </a:rPr>
              <a:t>g. Xem các tham số đã dùng trong mô hình</a:t>
            </a:r>
          </a:p>
        </p:txBody>
      </p:sp>
      <p:sp>
        <p:nvSpPr>
          <p:cNvPr id="7" name="TextBox 7"/>
          <p:cNvSpPr txBox="1"/>
          <p:nvPr/>
        </p:nvSpPr>
        <p:spPr>
          <a:xfrm>
            <a:off x="762806" y="4002662"/>
            <a:ext cx="2978787" cy="521335"/>
          </a:xfrm>
          <a:prstGeom prst="rect">
            <a:avLst/>
          </a:prstGeom>
        </p:spPr>
        <p:txBody>
          <a:bodyPr lIns="0" tIns="0" rIns="0" bIns="0" rtlCol="0" anchor="t">
            <a:spAutoFit/>
          </a:bodyPr>
          <a:lstStyle/>
          <a:p>
            <a:pPr marL="0" lvl="1" indent="0" algn="l">
              <a:lnSpc>
                <a:spcPts val="4160"/>
              </a:lnSpc>
              <a:spcBef>
                <a:spcPct val="0"/>
              </a:spcBef>
            </a:pPr>
            <a:r>
              <a:rPr lang="en-US" sz="3200" u="none" strike="noStrike">
                <a:solidFill>
                  <a:srgbClr val="FFFFFF"/>
                </a:solidFill>
                <a:latin typeface="Public Sans"/>
                <a:ea typeface="Public Sans"/>
                <a:cs typeface="Public Sans"/>
                <a:sym typeface="Public Sans"/>
              </a:rPr>
              <a:t>⟶ Kết quả:</a:t>
            </a:r>
          </a:p>
        </p:txBody>
      </p:sp>
      <p:sp>
        <p:nvSpPr>
          <p:cNvPr id="8" name="TextBox 8"/>
          <p:cNvSpPr txBox="1"/>
          <p:nvPr/>
        </p:nvSpPr>
        <p:spPr>
          <a:xfrm>
            <a:off x="762806" y="359692"/>
            <a:ext cx="11313011" cy="933406"/>
          </a:xfrm>
          <a:prstGeom prst="rect">
            <a:avLst/>
          </a:prstGeom>
        </p:spPr>
        <p:txBody>
          <a:bodyPr lIns="0" tIns="0" rIns="0" bIns="0" rtlCol="0" anchor="t">
            <a:spAutoFit/>
          </a:bodyPr>
          <a:lstStyle/>
          <a:p>
            <a:pPr algn="l">
              <a:lnSpc>
                <a:spcPts val="7200"/>
              </a:lnSpc>
            </a:pPr>
            <a:r>
              <a:rPr lang="en-US" sz="6000" b="1">
                <a:solidFill>
                  <a:srgbClr val="FFFFFF"/>
                </a:solidFill>
                <a:latin typeface="Josefin Sans Bold"/>
                <a:ea typeface="Josefin Sans Bold"/>
                <a:cs typeface="Josefin Sans Bold"/>
                <a:sym typeface="Josefin Sans Bold"/>
              </a:rPr>
              <a:t>5. Đánh giá mô hình</a:t>
            </a:r>
          </a:p>
        </p:txBody>
      </p:sp>
      <p:sp>
        <p:nvSpPr>
          <p:cNvPr id="9" name="TextBox 9"/>
          <p:cNvSpPr txBox="1"/>
          <p:nvPr/>
        </p:nvSpPr>
        <p:spPr>
          <a:xfrm>
            <a:off x="649493" y="4752847"/>
            <a:ext cx="8494507" cy="4229370"/>
          </a:xfrm>
          <a:prstGeom prst="rect">
            <a:avLst/>
          </a:prstGeom>
        </p:spPr>
        <p:txBody>
          <a:bodyPr lIns="0" tIns="0" rIns="0" bIns="0" rtlCol="0" anchor="t">
            <a:spAutoFit/>
          </a:bodyPr>
          <a:lstStyle/>
          <a:p>
            <a:pPr marL="619495" lvl="1" indent="-309748" algn="l">
              <a:lnSpc>
                <a:spcPts val="3730"/>
              </a:lnSpc>
              <a:buFont typeface="Arial"/>
              <a:buChar char="•"/>
            </a:pPr>
            <a:r>
              <a:rPr lang="en-US" sz="2869">
                <a:solidFill>
                  <a:srgbClr val="FFFFFF"/>
                </a:solidFill>
                <a:latin typeface="Public Sans"/>
                <a:ea typeface="Public Sans"/>
                <a:cs typeface="Public Sans"/>
                <a:sym typeface="Public Sans"/>
              </a:rPr>
              <a:t>criterion='entropy': Sử dụng entropy làm tiêu chí phân tách</a:t>
            </a:r>
          </a:p>
          <a:p>
            <a:pPr marL="619495" lvl="1" indent="-309748" algn="l">
              <a:lnSpc>
                <a:spcPts val="3730"/>
              </a:lnSpc>
              <a:buFont typeface="Arial"/>
              <a:buChar char="•"/>
            </a:pPr>
            <a:r>
              <a:rPr lang="en-US" sz="2869">
                <a:solidFill>
                  <a:srgbClr val="FFFFFF"/>
                </a:solidFill>
                <a:latin typeface="Public Sans"/>
                <a:ea typeface="Public Sans"/>
                <a:cs typeface="Public Sans"/>
                <a:sym typeface="Public Sans"/>
              </a:rPr>
              <a:t>max_depth=5: Độ sâu tối đa của cây là 5</a:t>
            </a:r>
          </a:p>
          <a:p>
            <a:pPr marL="619495" lvl="1" indent="-309748" algn="l">
              <a:lnSpc>
                <a:spcPts val="3730"/>
              </a:lnSpc>
              <a:buFont typeface="Arial"/>
              <a:buChar char="•"/>
            </a:pPr>
            <a:r>
              <a:rPr lang="en-US" sz="2869">
                <a:solidFill>
                  <a:srgbClr val="FFFFFF"/>
                </a:solidFill>
                <a:latin typeface="Public Sans"/>
                <a:ea typeface="Public Sans"/>
                <a:cs typeface="Public Sans"/>
                <a:sym typeface="Public Sans"/>
              </a:rPr>
              <a:t>max_features=5: Tối đa 5 đặc trưng được xem xét tại mỗi nút</a:t>
            </a:r>
          </a:p>
          <a:p>
            <a:pPr marL="619495" lvl="1" indent="-309748" algn="l">
              <a:lnSpc>
                <a:spcPts val="3730"/>
              </a:lnSpc>
              <a:buFont typeface="Arial"/>
              <a:buChar char="•"/>
            </a:pPr>
            <a:r>
              <a:rPr lang="en-US" sz="2869">
                <a:solidFill>
                  <a:srgbClr val="FFFFFF"/>
                </a:solidFill>
                <a:latin typeface="Public Sans"/>
                <a:ea typeface="Public Sans"/>
                <a:cs typeface="Public Sans"/>
                <a:sym typeface="Public Sans"/>
              </a:rPr>
              <a:t>min_samples_split=7: Ít nhất 7 mẫu để phân tách một nút</a:t>
            </a:r>
          </a:p>
          <a:p>
            <a:pPr marL="619495" lvl="1" indent="-309748" algn="l">
              <a:lnSpc>
                <a:spcPts val="3730"/>
              </a:lnSpc>
              <a:buFont typeface="Arial"/>
              <a:buChar char="•"/>
            </a:pPr>
            <a:r>
              <a:rPr lang="en-US" sz="2869">
                <a:solidFill>
                  <a:srgbClr val="FFFFFF"/>
                </a:solidFill>
                <a:latin typeface="Public Sans"/>
                <a:ea typeface="Public Sans"/>
                <a:cs typeface="Public Sans"/>
                <a:sym typeface="Public Sans"/>
              </a:rPr>
              <a:t>min_samples_leaf=10: Ít nhất 10 mẫu tại mỗi lá</a:t>
            </a:r>
          </a:p>
          <a:p>
            <a:pPr marL="619495" lvl="1" indent="-309748" algn="l">
              <a:lnSpc>
                <a:spcPts val="3730"/>
              </a:lnSpc>
              <a:spcBef>
                <a:spcPct val="0"/>
              </a:spcBef>
              <a:buFont typeface="Arial"/>
              <a:buChar char="•"/>
            </a:pPr>
            <a:r>
              <a:rPr lang="en-US" sz="2869">
                <a:solidFill>
                  <a:srgbClr val="FFFFFF"/>
                </a:solidFill>
                <a:latin typeface="Public Sans"/>
                <a:ea typeface="Public Sans"/>
                <a:cs typeface="Public Sans"/>
                <a:sym typeface="Public Sans"/>
              </a:rPr>
              <a:t>random_state=42: Đảm bảo tái hiện kết quả</a:t>
            </a:r>
          </a:p>
        </p:txBody>
      </p:sp>
      <p:grpSp>
        <p:nvGrpSpPr>
          <p:cNvPr id="10" name="Group 10"/>
          <p:cNvGrpSpPr/>
          <p:nvPr/>
        </p:nvGrpSpPr>
        <p:grpSpPr>
          <a:xfrm>
            <a:off x="15234205" y="9226804"/>
            <a:ext cx="3086100" cy="1060196"/>
            <a:chOff x="0" y="0"/>
            <a:chExt cx="812800" cy="279229"/>
          </a:xfrm>
        </p:grpSpPr>
        <p:sp>
          <p:nvSpPr>
            <p:cNvPr id="11" name="Freeform 11"/>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2" name="TextBox 12"/>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THẢO VI</a:t>
              </a:r>
            </a:p>
          </p:txBody>
        </p:sp>
      </p:grpSp>
    </p:spTree>
  </p:cSld>
  <p:clrMapOvr>
    <a:masterClrMapping/>
  </p:clrMapOvr>
  <p:transition>
    <p:wip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TextBox 2"/>
          <p:cNvSpPr txBox="1"/>
          <p:nvPr/>
        </p:nvSpPr>
        <p:spPr>
          <a:xfrm>
            <a:off x="584057" y="1623131"/>
            <a:ext cx="10973233" cy="8188590"/>
          </a:xfrm>
          <a:prstGeom prst="rect">
            <a:avLst/>
          </a:prstGeom>
        </p:spPr>
        <p:txBody>
          <a:bodyPr lIns="0" tIns="0" rIns="0" bIns="0" rtlCol="0" anchor="t">
            <a:spAutoFit/>
          </a:bodyPr>
          <a:lstStyle/>
          <a:p>
            <a:pPr marL="690881" lvl="1" indent="-345440" algn="just">
              <a:lnSpc>
                <a:spcPts val="5440"/>
              </a:lnSpc>
              <a:buFont typeface="Arial"/>
              <a:buChar char="•"/>
            </a:pPr>
            <a:r>
              <a:rPr lang="en-US" sz="3200">
                <a:solidFill>
                  <a:srgbClr val="323232"/>
                </a:solidFill>
                <a:latin typeface="Public Sans"/>
                <a:ea typeface="Public Sans"/>
                <a:cs typeface="Public Sans"/>
                <a:sym typeface="Public Sans"/>
              </a:rPr>
              <a:t>Dữ liệu gồm 150 sinh viên với thông tin cá nhân và học tập; mục tiêu là dự đoán khả năng Pass/Fail kỳ thi.</a:t>
            </a:r>
          </a:p>
          <a:p>
            <a:pPr marL="690881" lvl="1" indent="-345440" algn="just">
              <a:lnSpc>
                <a:spcPts val="5440"/>
              </a:lnSpc>
              <a:buFont typeface="Arial"/>
              <a:buChar char="•"/>
            </a:pPr>
            <a:r>
              <a:rPr lang="en-US" sz="3200">
                <a:solidFill>
                  <a:srgbClr val="323232"/>
                </a:solidFill>
                <a:latin typeface="Public Sans"/>
                <a:ea typeface="Public Sans"/>
                <a:cs typeface="Public Sans"/>
                <a:sym typeface="Public Sans"/>
              </a:rPr>
              <a:t>Mô hình ID3 được huấn luyện với dữ liệu đã mã hóa và tối ưu siêu tham số bằng Optuna.</a:t>
            </a:r>
          </a:p>
          <a:p>
            <a:pPr marL="690881" lvl="1" indent="-345440" algn="just">
              <a:lnSpc>
                <a:spcPts val="5440"/>
              </a:lnSpc>
              <a:buFont typeface="Arial"/>
              <a:buChar char="•"/>
            </a:pPr>
            <a:r>
              <a:rPr lang="en-US" sz="3200">
                <a:solidFill>
                  <a:srgbClr val="323232"/>
                </a:solidFill>
                <a:latin typeface="Public Sans"/>
                <a:ea typeface="Public Sans"/>
                <a:cs typeface="Public Sans"/>
                <a:sym typeface="Public Sans"/>
              </a:rPr>
              <a:t>Đặc trưng Attendance có vai trò quan trọng nhất trong cây quyết định.</a:t>
            </a:r>
          </a:p>
          <a:p>
            <a:pPr marL="690881" lvl="1" indent="-345440" algn="just">
              <a:lnSpc>
                <a:spcPts val="5440"/>
              </a:lnSpc>
              <a:buFont typeface="Arial"/>
              <a:buChar char="•"/>
            </a:pPr>
            <a:r>
              <a:rPr lang="en-US" sz="3200">
                <a:solidFill>
                  <a:srgbClr val="323232"/>
                </a:solidFill>
                <a:latin typeface="Public Sans"/>
                <a:ea typeface="Public Sans"/>
                <a:cs typeface="Public Sans"/>
                <a:sym typeface="Public Sans"/>
              </a:rPr>
              <a:t>Độ chính xác trên tập kiểm tra: 57%, hiệu suất chưa cao.</a:t>
            </a:r>
          </a:p>
          <a:p>
            <a:pPr marL="690881" lvl="1" indent="-345440" algn="just">
              <a:lnSpc>
                <a:spcPts val="5440"/>
              </a:lnSpc>
              <a:buFont typeface="Arial"/>
              <a:buChar char="•"/>
            </a:pPr>
            <a:r>
              <a:rPr lang="en-US" sz="3200">
                <a:solidFill>
                  <a:srgbClr val="323232"/>
                </a:solidFill>
                <a:latin typeface="Public Sans"/>
                <a:ea typeface="Public Sans"/>
                <a:cs typeface="Public Sans"/>
                <a:sym typeface="Public Sans"/>
              </a:rPr>
              <a:t>Lớp "Yes" được phân loại tốt hơn lớp "No", nhưng mô hình vẫn còn sai sót và thiếu ổn định.</a:t>
            </a:r>
          </a:p>
          <a:p>
            <a:pPr marL="690881" lvl="1" indent="-345440" algn="just">
              <a:lnSpc>
                <a:spcPts val="5440"/>
              </a:lnSpc>
              <a:buFont typeface="Arial"/>
              <a:buChar char="•"/>
            </a:pPr>
            <a:r>
              <a:rPr lang="en-US" sz="3200">
                <a:solidFill>
                  <a:srgbClr val="323232"/>
                </a:solidFill>
                <a:latin typeface="Public Sans"/>
                <a:ea typeface="Public Sans"/>
                <a:cs typeface="Public Sans"/>
                <a:sym typeface="Public Sans"/>
              </a:rPr>
              <a:t>Cần cải thiện dữ liệu và mô hình để nâng độ chính xác và khả năng tổng quát.</a:t>
            </a:r>
          </a:p>
        </p:txBody>
      </p:sp>
      <p:sp>
        <p:nvSpPr>
          <p:cNvPr id="3" name="TextBox 3"/>
          <p:cNvSpPr txBox="1"/>
          <p:nvPr/>
        </p:nvSpPr>
        <p:spPr>
          <a:xfrm>
            <a:off x="762806" y="359692"/>
            <a:ext cx="11313011" cy="1162050"/>
          </a:xfrm>
          <a:prstGeom prst="rect">
            <a:avLst/>
          </a:prstGeom>
        </p:spPr>
        <p:txBody>
          <a:bodyPr lIns="0" tIns="0" rIns="0" bIns="0" rtlCol="0" anchor="t">
            <a:spAutoFit/>
          </a:bodyPr>
          <a:lstStyle/>
          <a:p>
            <a:pPr marL="0" lvl="0" indent="0" algn="l">
              <a:lnSpc>
                <a:spcPts val="9000"/>
              </a:lnSpc>
              <a:spcBef>
                <a:spcPct val="0"/>
              </a:spcBef>
            </a:pPr>
            <a:r>
              <a:rPr lang="en-US" sz="7500" b="1">
                <a:solidFill>
                  <a:srgbClr val="405BBC"/>
                </a:solidFill>
                <a:latin typeface="Josefin Sans Bold"/>
                <a:ea typeface="Josefin Sans Bold"/>
                <a:cs typeface="Josefin Sans Bold"/>
                <a:sym typeface="Josefin Sans Bold"/>
              </a:rPr>
              <a:t>6. Kết luận</a:t>
            </a:r>
          </a:p>
        </p:txBody>
      </p:sp>
      <p:grpSp>
        <p:nvGrpSpPr>
          <p:cNvPr id="4" name="Group 4"/>
          <p:cNvGrpSpPr/>
          <p:nvPr/>
        </p:nvGrpSpPr>
        <p:grpSpPr>
          <a:xfrm>
            <a:off x="11835566" y="4210710"/>
            <a:ext cx="6780141" cy="7348639"/>
            <a:chOff x="0" y="0"/>
            <a:chExt cx="9040187" cy="9798185"/>
          </a:xfrm>
        </p:grpSpPr>
        <p:sp>
          <p:nvSpPr>
            <p:cNvPr id="5" name="Freeform 5"/>
            <p:cNvSpPr/>
            <p:nvPr/>
          </p:nvSpPr>
          <p:spPr>
            <a:xfrm flipH="1">
              <a:off x="0" y="1952017"/>
              <a:ext cx="4158469" cy="7846168"/>
            </a:xfrm>
            <a:custGeom>
              <a:avLst/>
              <a:gdLst/>
              <a:ahLst/>
              <a:cxnLst/>
              <a:rect l="l" t="t" r="r" b="b"/>
              <a:pathLst>
                <a:path w="4158469" h="7846168">
                  <a:moveTo>
                    <a:pt x="4158469" y="0"/>
                  </a:moveTo>
                  <a:lnTo>
                    <a:pt x="0" y="0"/>
                  </a:lnTo>
                  <a:lnTo>
                    <a:pt x="0" y="7846168"/>
                  </a:lnTo>
                  <a:lnTo>
                    <a:pt x="4158469" y="7846168"/>
                  </a:lnTo>
                  <a:lnTo>
                    <a:pt x="4158469" y="0"/>
                  </a:lnTo>
                  <a:close/>
                </a:path>
              </a:pathLst>
            </a:custGeom>
            <a:blipFill>
              <a:blip r:embed="rId2"/>
              <a:stretch>
                <a:fillRect/>
              </a:stretch>
            </a:blipFill>
          </p:spPr>
        </p:sp>
        <p:sp>
          <p:nvSpPr>
            <p:cNvPr id="6" name="Freeform 6"/>
            <p:cNvSpPr/>
            <p:nvPr/>
          </p:nvSpPr>
          <p:spPr>
            <a:xfrm>
              <a:off x="2743981" y="0"/>
              <a:ext cx="6296206" cy="8624940"/>
            </a:xfrm>
            <a:custGeom>
              <a:avLst/>
              <a:gdLst/>
              <a:ahLst/>
              <a:cxnLst/>
              <a:rect l="l" t="t" r="r" b="b"/>
              <a:pathLst>
                <a:path w="6296206" h="8624940">
                  <a:moveTo>
                    <a:pt x="0" y="0"/>
                  </a:moveTo>
                  <a:lnTo>
                    <a:pt x="6296206" y="0"/>
                  </a:lnTo>
                  <a:lnTo>
                    <a:pt x="6296206" y="8624940"/>
                  </a:lnTo>
                  <a:lnTo>
                    <a:pt x="0" y="8624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Freeform 7"/>
          <p:cNvSpPr/>
          <p:nvPr/>
        </p:nvSpPr>
        <p:spPr>
          <a:xfrm>
            <a:off x="14480848" y="-920826"/>
            <a:ext cx="4333000" cy="3742136"/>
          </a:xfrm>
          <a:custGeom>
            <a:avLst/>
            <a:gdLst/>
            <a:ahLst/>
            <a:cxnLst/>
            <a:rect l="l" t="t" r="r" b="b"/>
            <a:pathLst>
              <a:path w="4333000" h="3742136">
                <a:moveTo>
                  <a:pt x="0" y="0"/>
                </a:moveTo>
                <a:lnTo>
                  <a:pt x="4333000" y="0"/>
                </a:lnTo>
                <a:lnTo>
                  <a:pt x="4333000" y="3742136"/>
                </a:lnTo>
                <a:lnTo>
                  <a:pt x="0" y="37421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5234205" y="9226804"/>
            <a:ext cx="3086100" cy="1060196"/>
            <a:chOff x="0" y="0"/>
            <a:chExt cx="812800" cy="279229"/>
          </a:xfrm>
        </p:grpSpPr>
        <p:sp>
          <p:nvSpPr>
            <p:cNvPr id="9" name="Freeform 9"/>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0" name="TextBox 10"/>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THẢO VI</a:t>
              </a:r>
            </a:p>
          </p:txBody>
        </p:sp>
      </p:gr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AutoShape 2"/>
          <p:cNvSpPr/>
          <p:nvPr/>
        </p:nvSpPr>
        <p:spPr>
          <a:xfrm>
            <a:off x="0" y="0"/>
            <a:ext cx="1191988" cy="10287000"/>
          </a:xfrm>
          <a:prstGeom prst="rect">
            <a:avLst/>
          </a:prstGeom>
          <a:solidFill>
            <a:srgbClr val="6985D6"/>
          </a:solidFill>
        </p:spPr>
      </p:sp>
      <p:sp>
        <p:nvSpPr>
          <p:cNvPr id="3" name="Freeform 3"/>
          <p:cNvSpPr/>
          <p:nvPr/>
        </p:nvSpPr>
        <p:spPr>
          <a:xfrm>
            <a:off x="14419219" y="0"/>
            <a:ext cx="3133986" cy="2108318"/>
          </a:xfrm>
          <a:custGeom>
            <a:avLst/>
            <a:gdLst/>
            <a:ahLst/>
            <a:cxnLst/>
            <a:rect l="l" t="t" r="r" b="b"/>
            <a:pathLst>
              <a:path w="3133986" h="2108318">
                <a:moveTo>
                  <a:pt x="0" y="0"/>
                </a:moveTo>
                <a:lnTo>
                  <a:pt x="3133985" y="0"/>
                </a:lnTo>
                <a:lnTo>
                  <a:pt x="3133985" y="2108318"/>
                </a:lnTo>
                <a:lnTo>
                  <a:pt x="0" y="21083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052004" y="2586760"/>
            <a:ext cx="4220693" cy="1187641"/>
          </a:xfrm>
          <a:custGeom>
            <a:avLst/>
            <a:gdLst/>
            <a:ahLst/>
            <a:cxnLst/>
            <a:rect l="l" t="t" r="r" b="b"/>
            <a:pathLst>
              <a:path w="4220693" h="1187641">
                <a:moveTo>
                  <a:pt x="0" y="0"/>
                </a:moveTo>
                <a:lnTo>
                  <a:pt x="4220693" y="0"/>
                </a:lnTo>
                <a:lnTo>
                  <a:pt x="4220693" y="1187641"/>
                </a:lnTo>
                <a:lnTo>
                  <a:pt x="0" y="1187641"/>
                </a:lnTo>
                <a:lnTo>
                  <a:pt x="0" y="0"/>
                </a:lnTo>
                <a:close/>
              </a:path>
            </a:pathLst>
          </a:custGeom>
          <a:blipFill>
            <a:blip r:embed="rId4"/>
            <a:stretch>
              <a:fillRect/>
            </a:stretch>
          </a:blipFill>
        </p:spPr>
      </p:sp>
      <p:sp>
        <p:nvSpPr>
          <p:cNvPr id="5" name="Freeform 5"/>
          <p:cNvSpPr/>
          <p:nvPr/>
        </p:nvSpPr>
        <p:spPr>
          <a:xfrm>
            <a:off x="12550629" y="2586760"/>
            <a:ext cx="4412333" cy="1237372"/>
          </a:xfrm>
          <a:custGeom>
            <a:avLst/>
            <a:gdLst/>
            <a:ahLst/>
            <a:cxnLst/>
            <a:rect l="l" t="t" r="r" b="b"/>
            <a:pathLst>
              <a:path w="4412333" h="1237372">
                <a:moveTo>
                  <a:pt x="0" y="0"/>
                </a:moveTo>
                <a:lnTo>
                  <a:pt x="4412332" y="0"/>
                </a:lnTo>
                <a:lnTo>
                  <a:pt x="4412332" y="1237371"/>
                </a:lnTo>
                <a:lnTo>
                  <a:pt x="0" y="1237371"/>
                </a:lnTo>
                <a:lnTo>
                  <a:pt x="0" y="0"/>
                </a:lnTo>
                <a:close/>
              </a:path>
            </a:pathLst>
          </a:custGeom>
          <a:blipFill>
            <a:blip r:embed="rId5"/>
            <a:stretch>
              <a:fillRect/>
            </a:stretch>
          </a:blipFill>
        </p:spPr>
      </p:sp>
      <p:sp>
        <p:nvSpPr>
          <p:cNvPr id="6" name="Freeform 6"/>
          <p:cNvSpPr/>
          <p:nvPr/>
        </p:nvSpPr>
        <p:spPr>
          <a:xfrm>
            <a:off x="8052004" y="6903205"/>
            <a:ext cx="5366473" cy="968298"/>
          </a:xfrm>
          <a:custGeom>
            <a:avLst/>
            <a:gdLst/>
            <a:ahLst/>
            <a:cxnLst/>
            <a:rect l="l" t="t" r="r" b="b"/>
            <a:pathLst>
              <a:path w="5366473" h="968298">
                <a:moveTo>
                  <a:pt x="0" y="0"/>
                </a:moveTo>
                <a:lnTo>
                  <a:pt x="5366473" y="0"/>
                </a:lnTo>
                <a:lnTo>
                  <a:pt x="5366473" y="968298"/>
                </a:lnTo>
                <a:lnTo>
                  <a:pt x="0" y="968298"/>
                </a:lnTo>
                <a:lnTo>
                  <a:pt x="0" y="0"/>
                </a:lnTo>
                <a:close/>
              </a:path>
            </a:pathLst>
          </a:custGeom>
          <a:blipFill>
            <a:blip r:embed="rId6"/>
            <a:stretch>
              <a:fillRect/>
            </a:stretch>
          </a:blipFill>
        </p:spPr>
      </p:sp>
      <p:sp>
        <p:nvSpPr>
          <p:cNvPr id="7" name="Freeform 7"/>
          <p:cNvSpPr/>
          <p:nvPr/>
        </p:nvSpPr>
        <p:spPr>
          <a:xfrm>
            <a:off x="13961503" y="6805789"/>
            <a:ext cx="4049416" cy="1163130"/>
          </a:xfrm>
          <a:custGeom>
            <a:avLst/>
            <a:gdLst/>
            <a:ahLst/>
            <a:cxnLst/>
            <a:rect l="l" t="t" r="r" b="b"/>
            <a:pathLst>
              <a:path w="4049416" h="1163130">
                <a:moveTo>
                  <a:pt x="0" y="0"/>
                </a:moveTo>
                <a:lnTo>
                  <a:pt x="4049416" y="0"/>
                </a:lnTo>
                <a:lnTo>
                  <a:pt x="4049416" y="1163130"/>
                </a:lnTo>
                <a:lnTo>
                  <a:pt x="0" y="1163130"/>
                </a:lnTo>
                <a:lnTo>
                  <a:pt x="0" y="0"/>
                </a:lnTo>
                <a:close/>
              </a:path>
            </a:pathLst>
          </a:custGeom>
          <a:blipFill>
            <a:blip r:embed="rId7"/>
            <a:stretch>
              <a:fillRect/>
            </a:stretch>
          </a:blipFill>
        </p:spPr>
      </p:sp>
      <p:sp>
        <p:nvSpPr>
          <p:cNvPr id="8" name="TextBox 8"/>
          <p:cNvSpPr txBox="1"/>
          <p:nvPr/>
        </p:nvSpPr>
        <p:spPr>
          <a:xfrm>
            <a:off x="1417419" y="501297"/>
            <a:ext cx="12310942" cy="9334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1. Giới thiệu về Decision Tree</a:t>
            </a:r>
          </a:p>
        </p:txBody>
      </p:sp>
      <p:sp>
        <p:nvSpPr>
          <p:cNvPr id="9" name="TextBox 9"/>
          <p:cNvSpPr txBox="1"/>
          <p:nvPr/>
        </p:nvSpPr>
        <p:spPr>
          <a:xfrm>
            <a:off x="1683538" y="3545928"/>
            <a:ext cx="5499993" cy="2445253"/>
          </a:xfrm>
          <a:prstGeom prst="rect">
            <a:avLst/>
          </a:prstGeom>
        </p:spPr>
        <p:txBody>
          <a:bodyPr lIns="0" tIns="0" rIns="0" bIns="0" rtlCol="0" anchor="t">
            <a:spAutoFit/>
          </a:bodyPr>
          <a:lstStyle/>
          <a:p>
            <a:pPr marL="507364" lvl="1" indent="-253682" algn="l">
              <a:lnSpc>
                <a:spcPts val="3289"/>
              </a:lnSpc>
              <a:buFont typeface="Arial"/>
              <a:buChar char="•"/>
            </a:pPr>
            <a:r>
              <a:rPr lang="en-US" sz="2349" b="1">
                <a:solidFill>
                  <a:srgbClr val="323232"/>
                </a:solidFill>
                <a:latin typeface="Public Sans Bold"/>
                <a:ea typeface="Public Sans Bold"/>
                <a:cs typeface="Public Sans Bold"/>
                <a:sym typeface="Public Sans Bold"/>
              </a:rPr>
              <a:t>Entropy</a:t>
            </a:r>
            <a:r>
              <a:rPr lang="en-US" sz="2349">
                <a:solidFill>
                  <a:srgbClr val="323232"/>
                </a:solidFill>
                <a:latin typeface="Public Sans"/>
                <a:ea typeface="Public Sans"/>
                <a:cs typeface="Public Sans"/>
                <a:sym typeface="Public Sans"/>
              </a:rPr>
              <a:t>: đo độ không chắc chắn của dữ liệu.</a:t>
            </a:r>
          </a:p>
          <a:p>
            <a:pPr marL="507364" lvl="1" indent="-253682" algn="l">
              <a:lnSpc>
                <a:spcPts val="3289"/>
              </a:lnSpc>
              <a:buFont typeface="Arial"/>
              <a:buChar char="•"/>
            </a:pPr>
            <a:r>
              <a:rPr lang="en-US" sz="2349" b="1">
                <a:solidFill>
                  <a:srgbClr val="323232"/>
                </a:solidFill>
                <a:latin typeface="Public Sans Bold"/>
                <a:ea typeface="Public Sans Bold"/>
                <a:cs typeface="Public Sans Bold"/>
                <a:sym typeface="Public Sans Bold"/>
              </a:rPr>
              <a:t>Information Gain</a:t>
            </a:r>
            <a:r>
              <a:rPr lang="en-US" sz="2349">
                <a:solidFill>
                  <a:srgbClr val="323232"/>
                </a:solidFill>
                <a:latin typeface="Public Sans"/>
                <a:ea typeface="Public Sans"/>
                <a:cs typeface="Public Sans"/>
                <a:sym typeface="Public Sans"/>
              </a:rPr>
              <a:t>: độ giảm của Entropy sau khi chia dữ liệu theo một thuộc tính.</a:t>
            </a:r>
          </a:p>
          <a:p>
            <a:pPr marL="507364" lvl="1" indent="-253682" algn="l">
              <a:lnSpc>
                <a:spcPts val="3289"/>
              </a:lnSpc>
              <a:buFont typeface="Arial"/>
              <a:buChar char="•"/>
            </a:pPr>
            <a:r>
              <a:rPr lang="en-US" sz="2349">
                <a:solidFill>
                  <a:srgbClr val="323232"/>
                </a:solidFill>
                <a:latin typeface="Public Sans"/>
                <a:ea typeface="Public Sans"/>
                <a:cs typeface="Public Sans"/>
                <a:sym typeface="Public Sans"/>
              </a:rPr>
              <a:t>Dùng cho: thuật toán ID3, C4.5.</a:t>
            </a:r>
          </a:p>
        </p:txBody>
      </p:sp>
      <p:sp>
        <p:nvSpPr>
          <p:cNvPr id="10" name="TextBox 10"/>
          <p:cNvSpPr txBox="1"/>
          <p:nvPr/>
        </p:nvSpPr>
        <p:spPr>
          <a:xfrm>
            <a:off x="1683538" y="2129243"/>
            <a:ext cx="5889353" cy="1045210"/>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e. Chỉ số phân chia - Entropy &amp; Information Gain</a:t>
            </a:r>
          </a:p>
        </p:txBody>
      </p:sp>
      <p:sp>
        <p:nvSpPr>
          <p:cNvPr id="11" name="TextBox 11"/>
          <p:cNvSpPr txBox="1"/>
          <p:nvPr/>
        </p:nvSpPr>
        <p:spPr>
          <a:xfrm>
            <a:off x="1683538" y="7447456"/>
            <a:ext cx="5499993" cy="195367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323232"/>
                </a:solidFill>
                <a:latin typeface="Public Sans"/>
                <a:ea typeface="Public Sans"/>
                <a:cs typeface="Public Sans"/>
                <a:sym typeface="Public Sans"/>
              </a:rPr>
              <a:t>Gini Impurity: đo xác suất một phần tử bị phân loại sai.</a:t>
            </a:r>
          </a:p>
          <a:p>
            <a:pPr marL="474979" lvl="1" indent="-237490" algn="l">
              <a:lnSpc>
                <a:spcPts val="3079"/>
              </a:lnSpc>
              <a:buFont typeface="Arial"/>
              <a:buChar char="•"/>
            </a:pPr>
            <a:r>
              <a:rPr lang="en-US" sz="2199">
                <a:solidFill>
                  <a:srgbClr val="323232"/>
                </a:solidFill>
                <a:latin typeface="Public Sans"/>
                <a:ea typeface="Public Sans"/>
                <a:cs typeface="Public Sans"/>
                <a:sym typeface="Public Sans"/>
              </a:rPr>
              <a:t>Gini Gain: mức giảm Gini khi chia tách dữ liệu.</a:t>
            </a:r>
          </a:p>
          <a:p>
            <a:pPr marL="474979" lvl="1" indent="-237490" algn="l">
              <a:lnSpc>
                <a:spcPts val="3079"/>
              </a:lnSpc>
              <a:buFont typeface="Arial"/>
              <a:buChar char="•"/>
            </a:pPr>
            <a:r>
              <a:rPr lang="en-US" sz="2199">
                <a:solidFill>
                  <a:srgbClr val="323232"/>
                </a:solidFill>
                <a:latin typeface="Public Sans"/>
                <a:ea typeface="Public Sans"/>
                <a:cs typeface="Public Sans"/>
                <a:sym typeface="Public Sans"/>
              </a:rPr>
              <a:t>Dùng cho: thuật toán CART.</a:t>
            </a:r>
          </a:p>
        </p:txBody>
      </p:sp>
      <p:sp>
        <p:nvSpPr>
          <p:cNvPr id="12" name="TextBox 12"/>
          <p:cNvSpPr txBox="1"/>
          <p:nvPr/>
        </p:nvSpPr>
        <p:spPr>
          <a:xfrm>
            <a:off x="1683538" y="6526071"/>
            <a:ext cx="5889353"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f. Chỉ số Gini và Gini Gain</a:t>
            </a:r>
          </a:p>
        </p:txBody>
      </p:sp>
      <p:sp>
        <p:nvSpPr>
          <p:cNvPr id="13" name="TextBox 13"/>
          <p:cNvSpPr txBox="1"/>
          <p:nvPr/>
        </p:nvSpPr>
        <p:spPr>
          <a:xfrm>
            <a:off x="8052004" y="3999612"/>
            <a:ext cx="4220693" cy="827194"/>
          </a:xfrm>
          <a:prstGeom prst="rect">
            <a:avLst/>
          </a:prstGeom>
        </p:spPr>
        <p:txBody>
          <a:bodyPr lIns="0" tIns="0" rIns="0" bIns="0" rtlCol="0" anchor="t">
            <a:spAutoFit/>
          </a:bodyPr>
          <a:lstStyle/>
          <a:p>
            <a:pPr algn="l">
              <a:lnSpc>
                <a:spcPts val="2188"/>
              </a:lnSpc>
            </a:pPr>
            <a:r>
              <a:rPr lang="en-US" sz="1563" i="1">
                <a:solidFill>
                  <a:srgbClr val="323232"/>
                </a:solidFill>
                <a:latin typeface="Public Sans"/>
                <a:ea typeface="Public Sans"/>
                <a:cs typeface="Public Sans"/>
                <a:sym typeface="Public Sans"/>
              </a:rPr>
              <a:t> S: tập dữ liệu huấn luyện</a:t>
            </a:r>
          </a:p>
          <a:p>
            <a:pPr algn="l">
              <a:lnSpc>
                <a:spcPts val="2188"/>
              </a:lnSpc>
            </a:pPr>
            <a:r>
              <a:rPr lang="en-US" sz="1563" i="1">
                <a:solidFill>
                  <a:srgbClr val="323232"/>
                </a:solidFill>
                <a:latin typeface="Public Sans"/>
                <a:ea typeface="Public Sans"/>
                <a:cs typeface="Public Sans"/>
                <a:sym typeface="Public Sans"/>
              </a:rPr>
              <a:t> pi: xác suất các mẫu thuộc lớp i</a:t>
            </a:r>
          </a:p>
          <a:p>
            <a:pPr algn="l">
              <a:lnSpc>
                <a:spcPts val="2188"/>
              </a:lnSpc>
            </a:pPr>
            <a:r>
              <a:rPr lang="en-US" sz="1563" i="1">
                <a:solidFill>
                  <a:srgbClr val="323232"/>
                </a:solidFill>
                <a:latin typeface="Public Sans"/>
                <a:ea typeface="Public Sans"/>
                <a:cs typeface="Public Sans"/>
                <a:sym typeface="Public Sans"/>
              </a:rPr>
              <a:t> c: tập các giá trị của thuộc tính phân loại</a:t>
            </a:r>
          </a:p>
        </p:txBody>
      </p:sp>
      <p:sp>
        <p:nvSpPr>
          <p:cNvPr id="14" name="TextBox 14"/>
          <p:cNvSpPr txBox="1"/>
          <p:nvPr/>
        </p:nvSpPr>
        <p:spPr>
          <a:xfrm>
            <a:off x="12550629" y="3999612"/>
            <a:ext cx="4220693" cy="1932271"/>
          </a:xfrm>
          <a:prstGeom prst="rect">
            <a:avLst/>
          </a:prstGeom>
        </p:spPr>
        <p:txBody>
          <a:bodyPr lIns="0" tIns="0" rIns="0" bIns="0" rtlCol="0" anchor="t">
            <a:spAutoFit/>
          </a:bodyPr>
          <a:lstStyle/>
          <a:p>
            <a:pPr algn="l">
              <a:lnSpc>
                <a:spcPts val="2188"/>
              </a:lnSpc>
            </a:pPr>
            <a:r>
              <a:rPr lang="en-US" sz="1563" i="1">
                <a:solidFill>
                  <a:srgbClr val="323232"/>
                </a:solidFill>
                <a:latin typeface="Public Sans"/>
                <a:ea typeface="Public Sans"/>
                <a:cs typeface="Public Sans"/>
                <a:sym typeface="Public Sans"/>
              </a:rPr>
              <a:t>Q: là điều kiện để chia data.</a:t>
            </a:r>
          </a:p>
          <a:p>
            <a:pPr algn="l">
              <a:lnSpc>
                <a:spcPts val="2188"/>
              </a:lnSpc>
            </a:pPr>
            <a:r>
              <a:rPr lang="en-US" sz="1563" i="1">
                <a:solidFill>
                  <a:srgbClr val="323232"/>
                </a:solidFill>
                <a:latin typeface="Public Sans"/>
                <a:ea typeface="Public Sans"/>
                <a:cs typeface="Public Sans"/>
                <a:sym typeface="Public Sans"/>
              </a:rPr>
              <a:t>So: Entropy của tập dữ liệu ban đầu.</a:t>
            </a:r>
          </a:p>
          <a:p>
            <a:pPr algn="l">
              <a:lnSpc>
                <a:spcPts val="2188"/>
              </a:lnSpc>
            </a:pPr>
            <a:r>
              <a:rPr lang="en-US" sz="1563" i="1">
                <a:solidFill>
                  <a:srgbClr val="323232"/>
                </a:solidFill>
                <a:latin typeface="Public Sans"/>
                <a:ea typeface="Public Sans"/>
                <a:cs typeface="Public Sans"/>
                <a:sym typeface="Public Sans"/>
              </a:rPr>
              <a:t>q: Số lượng phân chia (nhánh) sau khi phân chia theo thuộc tính Q.</a:t>
            </a:r>
          </a:p>
          <a:p>
            <a:pPr algn="l">
              <a:lnSpc>
                <a:spcPts val="2188"/>
              </a:lnSpc>
            </a:pPr>
            <a:r>
              <a:rPr lang="en-US" sz="1563" i="1">
                <a:solidFill>
                  <a:srgbClr val="323232"/>
                </a:solidFill>
                <a:latin typeface="Public Sans"/>
                <a:ea typeface="Public Sans"/>
                <a:cs typeface="Public Sans"/>
                <a:sym typeface="Public Sans"/>
              </a:rPr>
              <a:t> Ni: Số lượng mẫu trong phân chia thứ i.</a:t>
            </a:r>
          </a:p>
          <a:p>
            <a:pPr algn="l">
              <a:lnSpc>
                <a:spcPts val="2188"/>
              </a:lnSpc>
            </a:pPr>
            <a:r>
              <a:rPr lang="en-US" sz="1563" i="1">
                <a:solidFill>
                  <a:srgbClr val="323232"/>
                </a:solidFill>
                <a:latin typeface="Public Sans"/>
                <a:ea typeface="Public Sans"/>
                <a:cs typeface="Public Sans"/>
                <a:sym typeface="Public Sans"/>
              </a:rPr>
              <a:t> N: Tổng số mẫu trong tập dữ liệu.</a:t>
            </a:r>
          </a:p>
          <a:p>
            <a:pPr algn="l">
              <a:lnSpc>
                <a:spcPts val="2188"/>
              </a:lnSpc>
            </a:pPr>
            <a:r>
              <a:rPr lang="en-US" sz="1563" i="1">
                <a:solidFill>
                  <a:srgbClr val="323232"/>
                </a:solidFill>
                <a:latin typeface="Public Sans"/>
                <a:ea typeface="Public Sans"/>
                <a:cs typeface="Public Sans"/>
                <a:sym typeface="Public Sans"/>
              </a:rPr>
              <a:t> Si: Entropy của phân chia thứ i.</a:t>
            </a:r>
          </a:p>
        </p:txBody>
      </p:sp>
      <p:sp>
        <p:nvSpPr>
          <p:cNvPr id="15" name="TextBox 15"/>
          <p:cNvSpPr txBox="1"/>
          <p:nvPr/>
        </p:nvSpPr>
        <p:spPr>
          <a:xfrm>
            <a:off x="8052004" y="8100103"/>
            <a:ext cx="5366473" cy="827194"/>
          </a:xfrm>
          <a:prstGeom prst="rect">
            <a:avLst/>
          </a:prstGeom>
        </p:spPr>
        <p:txBody>
          <a:bodyPr lIns="0" tIns="0" rIns="0" bIns="0" rtlCol="0" anchor="t">
            <a:spAutoFit/>
          </a:bodyPr>
          <a:lstStyle/>
          <a:p>
            <a:pPr algn="l">
              <a:lnSpc>
                <a:spcPts val="2188"/>
              </a:lnSpc>
            </a:pPr>
            <a:r>
              <a:rPr lang="en-US" sz="1563" i="1">
                <a:solidFill>
                  <a:srgbClr val="323232"/>
                </a:solidFill>
                <a:latin typeface="Public Sans"/>
                <a:ea typeface="Public Sans"/>
                <a:cs typeface="Public Sans"/>
                <a:sym typeface="Public Sans"/>
              </a:rPr>
              <a:t> G: là giá trị Gini Impurity.</a:t>
            </a:r>
          </a:p>
          <a:p>
            <a:pPr algn="l">
              <a:lnSpc>
                <a:spcPts val="2188"/>
              </a:lnSpc>
            </a:pPr>
            <a:r>
              <a:rPr lang="en-US" sz="1563" i="1">
                <a:solidFill>
                  <a:srgbClr val="323232"/>
                </a:solidFill>
                <a:latin typeface="Public Sans"/>
                <a:ea typeface="Public Sans"/>
                <a:cs typeface="Public Sans"/>
                <a:sym typeface="Public Sans"/>
              </a:rPr>
              <a:t> k: số các lớp có trong tập data.</a:t>
            </a:r>
          </a:p>
          <a:p>
            <a:pPr algn="l">
              <a:lnSpc>
                <a:spcPts val="2188"/>
              </a:lnSpc>
            </a:pPr>
            <a:r>
              <a:rPr lang="en-US" sz="1563" i="1">
                <a:solidFill>
                  <a:srgbClr val="323232"/>
                </a:solidFill>
                <a:latin typeface="Public Sans"/>
                <a:ea typeface="Public Sans"/>
                <a:cs typeface="Public Sans"/>
                <a:sym typeface="Public Sans"/>
              </a:rPr>
              <a:t> Pk: là xác suất mà một phần tử ngẫu nhiên thuộc lớp.</a:t>
            </a:r>
          </a:p>
        </p:txBody>
      </p:sp>
      <p:sp>
        <p:nvSpPr>
          <p:cNvPr id="16" name="TextBox 16"/>
          <p:cNvSpPr txBox="1"/>
          <p:nvPr/>
        </p:nvSpPr>
        <p:spPr>
          <a:xfrm>
            <a:off x="13961503" y="8028235"/>
            <a:ext cx="4049416" cy="1932271"/>
          </a:xfrm>
          <a:prstGeom prst="rect">
            <a:avLst/>
          </a:prstGeom>
        </p:spPr>
        <p:txBody>
          <a:bodyPr lIns="0" tIns="0" rIns="0" bIns="0" rtlCol="0" anchor="t">
            <a:spAutoFit/>
          </a:bodyPr>
          <a:lstStyle/>
          <a:p>
            <a:pPr algn="l">
              <a:lnSpc>
                <a:spcPts val="2188"/>
              </a:lnSpc>
            </a:pPr>
            <a:r>
              <a:rPr lang="en-US" sz="1563" i="1">
                <a:solidFill>
                  <a:srgbClr val="323232"/>
                </a:solidFill>
                <a:latin typeface="Public Sans"/>
                <a:ea typeface="Public Sans"/>
                <a:cs typeface="Public Sans"/>
                <a:sym typeface="Public Sans"/>
              </a:rPr>
              <a:t>Q: là điều kiện để chia data.</a:t>
            </a:r>
          </a:p>
          <a:p>
            <a:pPr algn="l">
              <a:lnSpc>
                <a:spcPts val="2188"/>
              </a:lnSpc>
            </a:pPr>
            <a:r>
              <a:rPr lang="en-US" sz="1563" i="1">
                <a:solidFill>
                  <a:srgbClr val="323232"/>
                </a:solidFill>
                <a:latin typeface="Public Sans"/>
                <a:ea typeface="Public Sans"/>
                <a:cs typeface="Public Sans"/>
                <a:sym typeface="Public Sans"/>
              </a:rPr>
              <a:t>Go: Giá trị Gini Impurity của tập dữ liệu.</a:t>
            </a:r>
          </a:p>
          <a:p>
            <a:pPr algn="l">
              <a:lnSpc>
                <a:spcPts val="2188"/>
              </a:lnSpc>
            </a:pPr>
            <a:r>
              <a:rPr lang="en-US" sz="1563" i="1">
                <a:solidFill>
                  <a:srgbClr val="323232"/>
                </a:solidFill>
                <a:latin typeface="Public Sans"/>
                <a:ea typeface="Public Sans"/>
                <a:cs typeface="Public Sans"/>
                <a:sym typeface="Public Sans"/>
              </a:rPr>
              <a:t>q: Số lượng phân chia (nhánh) sau khi phân chia theo thuộc tính Q.</a:t>
            </a:r>
          </a:p>
          <a:p>
            <a:pPr algn="l">
              <a:lnSpc>
                <a:spcPts val="2188"/>
              </a:lnSpc>
            </a:pPr>
            <a:r>
              <a:rPr lang="en-US" sz="1563" i="1">
                <a:solidFill>
                  <a:srgbClr val="323232"/>
                </a:solidFill>
                <a:latin typeface="Public Sans"/>
                <a:ea typeface="Public Sans"/>
                <a:cs typeface="Public Sans"/>
                <a:sym typeface="Public Sans"/>
              </a:rPr>
              <a:t> Ni: Số lượng mẫu trong phân chia thứ i.</a:t>
            </a:r>
          </a:p>
          <a:p>
            <a:pPr algn="l">
              <a:lnSpc>
                <a:spcPts val="2188"/>
              </a:lnSpc>
            </a:pPr>
            <a:r>
              <a:rPr lang="en-US" sz="1563" i="1">
                <a:solidFill>
                  <a:srgbClr val="323232"/>
                </a:solidFill>
                <a:latin typeface="Public Sans"/>
                <a:ea typeface="Public Sans"/>
                <a:cs typeface="Public Sans"/>
                <a:sym typeface="Public Sans"/>
              </a:rPr>
              <a:t> N: Tổng số mẫu trong tập dữ liệu.</a:t>
            </a:r>
          </a:p>
          <a:p>
            <a:pPr algn="l">
              <a:lnSpc>
                <a:spcPts val="2188"/>
              </a:lnSpc>
            </a:pPr>
            <a:r>
              <a:rPr lang="en-US" sz="1563" i="1">
                <a:solidFill>
                  <a:srgbClr val="323232"/>
                </a:solidFill>
                <a:latin typeface="Public Sans"/>
                <a:ea typeface="Public Sans"/>
                <a:cs typeface="Public Sans"/>
                <a:sym typeface="Public Sans"/>
              </a:rPr>
              <a:t> Gi: Gini Impurity của phân chia thứ i.</a:t>
            </a:r>
          </a:p>
        </p:txBody>
      </p:sp>
      <p:grpSp>
        <p:nvGrpSpPr>
          <p:cNvPr id="17" name="Group 17"/>
          <p:cNvGrpSpPr/>
          <p:nvPr/>
        </p:nvGrpSpPr>
        <p:grpSpPr>
          <a:xfrm>
            <a:off x="10474792" y="9226804"/>
            <a:ext cx="3086100" cy="1060196"/>
            <a:chOff x="0" y="0"/>
            <a:chExt cx="812800" cy="279229"/>
          </a:xfrm>
        </p:grpSpPr>
        <p:sp>
          <p:nvSpPr>
            <p:cNvPr id="18" name="Freeform 18"/>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9" name="TextBox 19"/>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NHUẬN TIẾN</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8408500" y="1028700"/>
            <a:ext cx="8850800" cy="7756519"/>
          </a:xfrm>
          <a:custGeom>
            <a:avLst/>
            <a:gdLst/>
            <a:ahLst/>
            <a:cxnLst/>
            <a:rect l="l" t="t" r="r" b="b"/>
            <a:pathLst>
              <a:path w="8850800" h="7756519">
                <a:moveTo>
                  <a:pt x="0" y="0"/>
                </a:moveTo>
                <a:lnTo>
                  <a:pt x="8850800" y="0"/>
                </a:lnTo>
                <a:lnTo>
                  <a:pt x="8850800" y="7756519"/>
                </a:lnTo>
                <a:lnTo>
                  <a:pt x="0" y="77565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4324372"/>
            <a:ext cx="5991154" cy="1733506"/>
          </a:xfrm>
          <a:prstGeom prst="rect">
            <a:avLst/>
          </a:prstGeom>
        </p:spPr>
        <p:txBody>
          <a:bodyPr lIns="0" tIns="0" rIns="0" bIns="0" rtlCol="0" anchor="t">
            <a:spAutoFit/>
          </a:bodyPr>
          <a:lstStyle/>
          <a:p>
            <a:pPr algn="l">
              <a:lnSpc>
                <a:spcPts val="13200"/>
              </a:lnSpc>
            </a:pPr>
            <a:r>
              <a:rPr lang="en-US" sz="12000" b="1">
                <a:solidFill>
                  <a:srgbClr val="405BBC"/>
                </a:solidFill>
                <a:latin typeface="Josefin Sans Bold"/>
                <a:ea typeface="Josefin Sans Bold"/>
                <a:cs typeface="Josefin Sans Bold"/>
                <a:sym typeface="Josefin Sans Bold"/>
              </a:rPr>
              <a:t>Cảm ơn!</a:t>
            </a:r>
          </a:p>
        </p:txBody>
      </p:sp>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AutoShape 2"/>
          <p:cNvSpPr/>
          <p:nvPr/>
        </p:nvSpPr>
        <p:spPr>
          <a:xfrm>
            <a:off x="0" y="0"/>
            <a:ext cx="1191988" cy="10287000"/>
          </a:xfrm>
          <a:prstGeom prst="rect">
            <a:avLst/>
          </a:prstGeom>
          <a:solidFill>
            <a:srgbClr val="6985D6"/>
          </a:solidFill>
        </p:spPr>
      </p:sp>
      <p:graphicFrame>
        <p:nvGraphicFramePr>
          <p:cNvPr id="3" name="Table 3"/>
          <p:cNvGraphicFramePr>
            <a:graphicFrameLocks noGrp="1"/>
          </p:cNvGraphicFramePr>
          <p:nvPr/>
        </p:nvGraphicFramePr>
        <p:xfrm>
          <a:off x="2226557" y="3291182"/>
          <a:ext cx="15032743" cy="4356679"/>
        </p:xfrm>
        <a:graphic>
          <a:graphicData uri="http://schemas.openxmlformats.org/drawingml/2006/table">
            <a:tbl>
              <a:tblPr/>
              <a:tblGrid>
                <a:gridCol w="7231862">
                  <a:extLst>
                    <a:ext uri="{9D8B030D-6E8A-4147-A177-3AD203B41FA5}">
                      <a16:colId xmlns:a16="http://schemas.microsoft.com/office/drawing/2014/main" val="20000"/>
                    </a:ext>
                  </a:extLst>
                </a:gridCol>
                <a:gridCol w="7800881">
                  <a:extLst>
                    <a:ext uri="{9D8B030D-6E8A-4147-A177-3AD203B41FA5}">
                      <a16:colId xmlns:a16="http://schemas.microsoft.com/office/drawing/2014/main" val="20001"/>
                    </a:ext>
                  </a:extLst>
                </a:gridCol>
              </a:tblGrid>
              <a:tr h="870709">
                <a:tc>
                  <a:txBody>
                    <a:bodyPr/>
                    <a:lstStyle/>
                    <a:p>
                      <a:pPr algn="ctr">
                        <a:lnSpc>
                          <a:spcPts val="3079"/>
                        </a:lnSpc>
                        <a:defRPr/>
                      </a:pPr>
                      <a:r>
                        <a:rPr lang="en-US" sz="2199" b="1">
                          <a:solidFill>
                            <a:srgbClr val="000000"/>
                          </a:solidFill>
                          <a:latin typeface="Public Sans Bold"/>
                          <a:ea typeface="Public Sans Bold"/>
                          <a:cs typeface="Public Sans Bold"/>
                          <a:sym typeface="Public Sans Bold"/>
                        </a:rPr>
                        <a:t>Ưu điểm</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405BBC"/>
                    </a:solidFill>
                  </a:tcPr>
                </a:tc>
                <a:tc>
                  <a:txBody>
                    <a:bodyPr/>
                    <a:lstStyle/>
                    <a:p>
                      <a:pPr algn="ctr">
                        <a:lnSpc>
                          <a:spcPts val="3079"/>
                        </a:lnSpc>
                        <a:defRPr/>
                      </a:pPr>
                      <a:r>
                        <a:rPr lang="en-US" sz="2199" b="1">
                          <a:solidFill>
                            <a:srgbClr val="000000"/>
                          </a:solidFill>
                          <a:latin typeface="Public Sans Bold"/>
                          <a:ea typeface="Public Sans Bold"/>
                          <a:cs typeface="Public Sans Bold"/>
                          <a:sym typeface="Public Sans Bold"/>
                        </a:rPr>
                        <a:t>Nhược điểm</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405BBC"/>
                    </a:solidFill>
                  </a:tcPr>
                </a:tc>
                <a:extLst>
                  <a:ext uri="{0D108BD9-81ED-4DB2-BD59-A6C34878D82A}">
                    <a16:rowId xmlns:a16="http://schemas.microsoft.com/office/drawing/2014/main" val="10000"/>
                  </a:ext>
                </a:extLst>
              </a:tr>
              <a:tr h="873975">
                <a:tc>
                  <a:txBody>
                    <a:bodyPr/>
                    <a:lstStyle/>
                    <a:p>
                      <a:pPr algn="ctr">
                        <a:lnSpc>
                          <a:spcPts val="3079"/>
                        </a:lnSpc>
                        <a:defRPr/>
                      </a:pPr>
                      <a:r>
                        <a:rPr lang="en-US" sz="2199">
                          <a:solidFill>
                            <a:srgbClr val="000000"/>
                          </a:solidFill>
                          <a:latin typeface="Public Sans"/>
                          <a:ea typeface="Public Sans"/>
                          <a:cs typeface="Public Sans"/>
                          <a:sym typeface="Public Sans"/>
                        </a:rPr>
                        <a:t> Mô hình dễ hiểu và dễ giải thích </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Public Sans"/>
                          <a:ea typeface="Public Sans"/>
                          <a:cs typeface="Public Sans"/>
                          <a:sym typeface="Public Sans"/>
                        </a:rPr>
                        <a:t>Không đảm bảo xây dựng được cây tối ưu</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70665">
                <a:tc>
                  <a:txBody>
                    <a:bodyPr/>
                    <a:lstStyle/>
                    <a:p>
                      <a:pPr algn="ctr">
                        <a:lnSpc>
                          <a:spcPts val="3079"/>
                        </a:lnSpc>
                        <a:defRPr/>
                      </a:pPr>
                      <a:r>
                        <a:rPr lang="en-US" sz="2199">
                          <a:solidFill>
                            <a:srgbClr val="000000"/>
                          </a:solidFill>
                          <a:latin typeface="Public Sans"/>
                          <a:ea typeface="Public Sans"/>
                          <a:cs typeface="Public Sans"/>
                          <a:sym typeface="Public Sans"/>
                        </a:rPr>
                        <a:t> Cần ít dữ liệu để huấn luyện </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Public Sans"/>
                          <a:ea typeface="Public Sans"/>
                          <a:cs typeface="Public Sans"/>
                          <a:sym typeface="Public Sans"/>
                        </a:rPr>
                        <a:t> Có thể overfitting</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70665">
                <a:tc>
                  <a:txBody>
                    <a:bodyPr/>
                    <a:lstStyle/>
                    <a:p>
                      <a:pPr algn="ctr">
                        <a:lnSpc>
                          <a:spcPts val="3079"/>
                        </a:lnSpc>
                        <a:defRPr/>
                      </a:pPr>
                      <a:r>
                        <a:rPr lang="en-US" sz="2199">
                          <a:solidFill>
                            <a:srgbClr val="000000"/>
                          </a:solidFill>
                          <a:latin typeface="Public Sans"/>
                          <a:ea typeface="Public Sans"/>
                          <a:cs typeface="Public Sans"/>
                          <a:sym typeface="Public Sans"/>
                        </a:rPr>
                        <a:t>Xây dựng nhanh</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Public Sans"/>
                          <a:ea typeface="Public Sans"/>
                          <a:cs typeface="Public Sans"/>
                          <a:sym typeface="Public Sans"/>
                        </a:rPr>
                        <a:t>Thường ưu tiên thuộc tính có nhiều giá trị</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70665">
                <a:tc>
                  <a:txBody>
                    <a:bodyPr/>
                    <a:lstStyle/>
                    <a:p>
                      <a:pPr algn="ctr">
                        <a:lnSpc>
                          <a:spcPts val="3079"/>
                        </a:lnSpc>
                        <a:defRPr/>
                      </a:pPr>
                      <a:r>
                        <a:rPr lang="en-US" sz="2199">
                          <a:solidFill>
                            <a:srgbClr val="000000"/>
                          </a:solidFill>
                          <a:latin typeface="Public Sans"/>
                          <a:ea typeface="Public Sans"/>
                          <a:cs typeface="Public Sans"/>
                          <a:sym typeface="Public Sans"/>
                        </a:rPr>
                        <a:t>Phân lớp nhanh</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079"/>
                        </a:lnSpc>
                        <a:defRPr/>
                      </a:pP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1417419" y="501297"/>
            <a:ext cx="12310942" cy="9334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1. Giới thiệu về Decision Tree</a:t>
            </a:r>
          </a:p>
        </p:txBody>
      </p:sp>
      <p:sp>
        <p:nvSpPr>
          <p:cNvPr id="5" name="TextBox 5"/>
          <p:cNvSpPr txBox="1"/>
          <p:nvPr/>
        </p:nvSpPr>
        <p:spPr>
          <a:xfrm>
            <a:off x="1683538" y="1814499"/>
            <a:ext cx="6723522"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i. Ưu và nhược điểm:</a:t>
            </a:r>
          </a:p>
        </p:txBody>
      </p:sp>
      <p:grpSp>
        <p:nvGrpSpPr>
          <p:cNvPr id="6" name="Group 6"/>
          <p:cNvGrpSpPr/>
          <p:nvPr/>
        </p:nvGrpSpPr>
        <p:grpSpPr>
          <a:xfrm>
            <a:off x="15201900" y="9258300"/>
            <a:ext cx="3086100" cy="1060196"/>
            <a:chOff x="0" y="0"/>
            <a:chExt cx="812800" cy="279229"/>
          </a:xfrm>
        </p:grpSpPr>
        <p:sp>
          <p:nvSpPr>
            <p:cNvPr id="7" name="Freeform 7"/>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8" name="TextBox 8"/>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NHUẬN TIẾN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Freeform 2"/>
          <p:cNvSpPr/>
          <p:nvPr/>
        </p:nvSpPr>
        <p:spPr>
          <a:xfrm>
            <a:off x="9583382" y="2718053"/>
            <a:ext cx="8704618" cy="5832094"/>
          </a:xfrm>
          <a:custGeom>
            <a:avLst/>
            <a:gdLst/>
            <a:ahLst/>
            <a:cxnLst/>
            <a:rect l="l" t="t" r="r" b="b"/>
            <a:pathLst>
              <a:path w="8704618" h="5832094">
                <a:moveTo>
                  <a:pt x="0" y="0"/>
                </a:moveTo>
                <a:lnTo>
                  <a:pt x="8704618" y="0"/>
                </a:lnTo>
                <a:lnTo>
                  <a:pt x="8704618" y="5832094"/>
                </a:lnTo>
                <a:lnTo>
                  <a:pt x="0" y="5832094"/>
                </a:lnTo>
                <a:lnTo>
                  <a:pt x="0" y="0"/>
                </a:lnTo>
                <a:close/>
              </a:path>
            </a:pathLst>
          </a:custGeom>
          <a:blipFill>
            <a:blip r:embed="rId2"/>
            <a:stretch>
              <a:fillRect/>
            </a:stretch>
          </a:blipFill>
        </p:spPr>
      </p:sp>
      <p:sp>
        <p:nvSpPr>
          <p:cNvPr id="3" name="TextBox 3"/>
          <p:cNvSpPr txBox="1"/>
          <p:nvPr/>
        </p:nvSpPr>
        <p:spPr>
          <a:xfrm>
            <a:off x="762806" y="552450"/>
            <a:ext cx="11313011" cy="9334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2. Giới thiệu ID3</a:t>
            </a:r>
          </a:p>
        </p:txBody>
      </p:sp>
      <p:sp>
        <p:nvSpPr>
          <p:cNvPr id="4" name="TextBox 4"/>
          <p:cNvSpPr txBox="1"/>
          <p:nvPr/>
        </p:nvSpPr>
        <p:spPr>
          <a:xfrm>
            <a:off x="762806" y="2196718"/>
            <a:ext cx="6723522"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a.  Giới thiệu về thuật toán ID3</a:t>
            </a:r>
          </a:p>
        </p:txBody>
      </p:sp>
      <p:sp>
        <p:nvSpPr>
          <p:cNvPr id="5" name="TextBox 5"/>
          <p:cNvSpPr txBox="1"/>
          <p:nvPr/>
        </p:nvSpPr>
        <p:spPr>
          <a:xfrm>
            <a:off x="762806" y="2794253"/>
            <a:ext cx="8381194" cy="3267006"/>
          </a:xfrm>
          <a:prstGeom prst="rect">
            <a:avLst/>
          </a:prstGeom>
        </p:spPr>
        <p:txBody>
          <a:bodyPr lIns="0" tIns="0" rIns="0" bIns="0" rtlCol="0" anchor="t">
            <a:spAutoFit/>
          </a:bodyPr>
          <a:lstStyle/>
          <a:p>
            <a:pPr algn="just">
              <a:lnSpc>
                <a:spcPts val="4394"/>
              </a:lnSpc>
            </a:pPr>
            <a:r>
              <a:rPr lang="en-US" sz="2349">
                <a:solidFill>
                  <a:srgbClr val="323232"/>
                </a:solidFill>
                <a:latin typeface="Public Sans"/>
                <a:ea typeface="Public Sans"/>
                <a:cs typeface="Public Sans"/>
                <a:sym typeface="Public Sans"/>
              </a:rPr>
              <a:t>ID3 (Iterative Dichotomiser 3) là một thuật toán xây dựng cây quyết định (decision tree) được sử dụng cho các bài toán phân loại (classification) với các thuộc tính dạng phân loại (categorical). Thuật toán này được phát triển bởi Ross Quinlan và hoạt động dựa trên việc chọn thuộc tính phân chia dữ liệu dựa trên độ lợi thông tin (Information Gain).​</a:t>
            </a:r>
          </a:p>
        </p:txBody>
      </p:sp>
      <p:sp>
        <p:nvSpPr>
          <p:cNvPr id="6" name="TextBox 6"/>
          <p:cNvSpPr txBox="1"/>
          <p:nvPr/>
        </p:nvSpPr>
        <p:spPr>
          <a:xfrm>
            <a:off x="762806" y="6498614"/>
            <a:ext cx="6723522"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b. Ý tưởng chính của ID3</a:t>
            </a:r>
          </a:p>
        </p:txBody>
      </p:sp>
      <p:sp>
        <p:nvSpPr>
          <p:cNvPr id="7" name="TextBox 7"/>
          <p:cNvSpPr txBox="1"/>
          <p:nvPr/>
        </p:nvSpPr>
        <p:spPr>
          <a:xfrm>
            <a:off x="762806" y="7096149"/>
            <a:ext cx="8381194" cy="2162151"/>
          </a:xfrm>
          <a:prstGeom prst="rect">
            <a:avLst/>
          </a:prstGeom>
        </p:spPr>
        <p:txBody>
          <a:bodyPr lIns="0" tIns="0" rIns="0" bIns="0" rtlCol="0" anchor="t">
            <a:spAutoFit/>
          </a:bodyPr>
          <a:lstStyle/>
          <a:p>
            <a:pPr algn="just">
              <a:lnSpc>
                <a:spcPts val="4394"/>
              </a:lnSpc>
            </a:pPr>
            <a:r>
              <a:rPr lang="en-US" sz="2349">
                <a:solidFill>
                  <a:srgbClr val="323232"/>
                </a:solidFill>
                <a:latin typeface="Public Sans"/>
                <a:ea typeface="Public Sans"/>
                <a:cs typeface="Public Sans"/>
                <a:sym typeface="Public Sans"/>
              </a:rPr>
              <a:t>Mục tiêu của ID3 là xây dựng một cây quyết định bằng cách chọn thuộc tính tốt nhất để phân chia dữ liệu tại mỗi nút, nhằm giảm thiểu độ hỗn loạn (entropy) và tăng độ thuần nhất của các nhóm dữ liệu con.​</a:t>
            </a:r>
          </a:p>
        </p:txBody>
      </p:sp>
      <p:grpSp>
        <p:nvGrpSpPr>
          <p:cNvPr id="8" name="Group 8"/>
          <p:cNvGrpSpPr/>
          <p:nvPr/>
        </p:nvGrpSpPr>
        <p:grpSpPr>
          <a:xfrm>
            <a:off x="15201900" y="9258300"/>
            <a:ext cx="3086100" cy="1060196"/>
            <a:chOff x="0" y="0"/>
            <a:chExt cx="812800" cy="279229"/>
          </a:xfrm>
        </p:grpSpPr>
        <p:sp>
          <p:nvSpPr>
            <p:cNvPr id="9" name="Freeform 9"/>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10" name="TextBox 10"/>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CHÂU MY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TextBox 2"/>
          <p:cNvSpPr txBox="1"/>
          <p:nvPr/>
        </p:nvSpPr>
        <p:spPr>
          <a:xfrm>
            <a:off x="762806" y="2794253"/>
            <a:ext cx="14279917" cy="6581574"/>
          </a:xfrm>
          <a:prstGeom prst="rect">
            <a:avLst/>
          </a:prstGeom>
        </p:spPr>
        <p:txBody>
          <a:bodyPr lIns="0" tIns="0" rIns="0" bIns="0" rtlCol="0" anchor="t">
            <a:spAutoFit/>
          </a:bodyPr>
          <a:lstStyle/>
          <a:p>
            <a:pPr algn="just">
              <a:lnSpc>
                <a:spcPts val="4394"/>
              </a:lnSpc>
            </a:pPr>
            <a:r>
              <a:rPr lang="en-US" sz="2349">
                <a:solidFill>
                  <a:srgbClr val="323232"/>
                </a:solidFill>
                <a:latin typeface="Public Sans"/>
                <a:ea typeface="Public Sans"/>
                <a:cs typeface="Public Sans"/>
                <a:sym typeface="Public Sans"/>
              </a:rPr>
              <a:t>Entropy đo lường độ hỗn loạn của một tập dữ liệu. </a:t>
            </a:r>
          </a:p>
          <a:p>
            <a:pPr algn="just">
              <a:lnSpc>
                <a:spcPts val="4394"/>
              </a:lnSpc>
            </a:pPr>
            <a:r>
              <a:rPr lang="en-US" sz="2349">
                <a:solidFill>
                  <a:srgbClr val="323232"/>
                </a:solidFill>
                <a:latin typeface="Public Sans"/>
                <a:ea typeface="Public Sans"/>
                <a:cs typeface="Public Sans"/>
                <a:sym typeface="Public Sans"/>
              </a:rPr>
              <a:t>Công thức tính entropy cho một tập dữ liệu S với c lớp là:​</a:t>
            </a:r>
          </a:p>
          <a:p>
            <a:pPr algn="just">
              <a:lnSpc>
                <a:spcPts val="4394"/>
              </a:lnSpc>
            </a:pPr>
            <a:endParaRPr lang="en-US" sz="2349">
              <a:solidFill>
                <a:srgbClr val="323232"/>
              </a:solidFill>
              <a:latin typeface="Public Sans"/>
              <a:ea typeface="Public Sans"/>
              <a:cs typeface="Public Sans"/>
              <a:sym typeface="Public Sans"/>
            </a:endParaRPr>
          </a:p>
          <a:p>
            <a:pPr algn="just">
              <a:lnSpc>
                <a:spcPts val="4394"/>
              </a:lnSpc>
            </a:pPr>
            <a:endParaRPr lang="en-US" sz="2349">
              <a:solidFill>
                <a:srgbClr val="323232"/>
              </a:solidFill>
              <a:latin typeface="Public Sans"/>
              <a:ea typeface="Public Sans"/>
              <a:cs typeface="Public Sans"/>
              <a:sym typeface="Public Sans"/>
            </a:endParaRPr>
          </a:p>
          <a:p>
            <a:pPr algn="just">
              <a:lnSpc>
                <a:spcPts val="4394"/>
              </a:lnSpc>
            </a:pPr>
            <a:endParaRPr lang="en-US" sz="2349">
              <a:solidFill>
                <a:srgbClr val="323232"/>
              </a:solidFill>
              <a:latin typeface="Public Sans"/>
              <a:ea typeface="Public Sans"/>
              <a:cs typeface="Public Sans"/>
              <a:sym typeface="Public Sans"/>
            </a:endParaRPr>
          </a:p>
          <a:p>
            <a:pPr algn="just">
              <a:lnSpc>
                <a:spcPts val="4394"/>
              </a:lnSpc>
            </a:pPr>
            <a:r>
              <a:rPr lang="en-US" sz="2349">
                <a:solidFill>
                  <a:srgbClr val="323232"/>
                </a:solidFill>
                <a:latin typeface="Public Sans"/>
                <a:ea typeface="Public Sans"/>
                <a:cs typeface="Public Sans"/>
                <a:sym typeface="Public Sans"/>
              </a:rPr>
              <a:t>Trong đó:</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S là tập dữ liệu,</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c là số lượng lớp (nhãn phân loại),</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pi​ là xác suất xuất hiện của lớp thứ i.</a:t>
            </a:r>
          </a:p>
          <a:p>
            <a:pPr algn="just">
              <a:lnSpc>
                <a:spcPts val="4394"/>
              </a:lnSpc>
            </a:pPr>
            <a:r>
              <a:rPr lang="en-US" sz="2349">
                <a:solidFill>
                  <a:srgbClr val="323232"/>
                </a:solidFill>
                <a:latin typeface="Public Sans"/>
                <a:ea typeface="Public Sans"/>
                <a:cs typeface="Public Sans"/>
                <a:sym typeface="Public Sans"/>
              </a:rPr>
              <a:t>Giải thích:</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Nếu entropy = 0 → Tập dữ liệu hoàn toàn thuần nhất (chỉ có một lớp).</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Nếu entropy = 1 → Tập dữ liệu có phân bố đồng đều giữa các lớp (rất hỗn loạn).</a:t>
            </a:r>
          </a:p>
        </p:txBody>
      </p:sp>
      <p:sp>
        <p:nvSpPr>
          <p:cNvPr id="3" name="Freeform 3"/>
          <p:cNvSpPr/>
          <p:nvPr/>
        </p:nvSpPr>
        <p:spPr>
          <a:xfrm>
            <a:off x="1411824" y="4041134"/>
            <a:ext cx="5425487" cy="1323744"/>
          </a:xfrm>
          <a:custGeom>
            <a:avLst/>
            <a:gdLst/>
            <a:ahLst/>
            <a:cxnLst/>
            <a:rect l="l" t="t" r="r" b="b"/>
            <a:pathLst>
              <a:path w="5425487" h="1323744">
                <a:moveTo>
                  <a:pt x="0" y="0"/>
                </a:moveTo>
                <a:lnTo>
                  <a:pt x="5425487" y="0"/>
                </a:lnTo>
                <a:lnTo>
                  <a:pt x="5425487" y="1323744"/>
                </a:lnTo>
                <a:lnTo>
                  <a:pt x="0" y="1323744"/>
                </a:lnTo>
                <a:lnTo>
                  <a:pt x="0" y="0"/>
                </a:lnTo>
                <a:close/>
              </a:path>
            </a:pathLst>
          </a:custGeom>
          <a:blipFill>
            <a:blip r:embed="rId2"/>
            <a:stretch>
              <a:fillRect/>
            </a:stretch>
          </a:blipFill>
        </p:spPr>
      </p:sp>
      <p:sp>
        <p:nvSpPr>
          <p:cNvPr id="4" name="Freeform 4"/>
          <p:cNvSpPr/>
          <p:nvPr/>
        </p:nvSpPr>
        <p:spPr>
          <a:xfrm>
            <a:off x="9714175" y="2806260"/>
            <a:ext cx="8310187" cy="4674480"/>
          </a:xfrm>
          <a:custGeom>
            <a:avLst/>
            <a:gdLst/>
            <a:ahLst/>
            <a:cxnLst/>
            <a:rect l="l" t="t" r="r" b="b"/>
            <a:pathLst>
              <a:path w="8310187" h="4674480">
                <a:moveTo>
                  <a:pt x="0" y="0"/>
                </a:moveTo>
                <a:lnTo>
                  <a:pt x="8310187" y="0"/>
                </a:lnTo>
                <a:lnTo>
                  <a:pt x="8310187" y="4674480"/>
                </a:lnTo>
                <a:lnTo>
                  <a:pt x="0" y="4674480"/>
                </a:lnTo>
                <a:lnTo>
                  <a:pt x="0" y="0"/>
                </a:lnTo>
                <a:close/>
              </a:path>
            </a:pathLst>
          </a:custGeom>
          <a:blipFill>
            <a:blip r:embed="rId3"/>
            <a:stretch>
              <a:fillRect/>
            </a:stretch>
          </a:blipFill>
          <a:ln w="38100" cap="rnd">
            <a:solidFill>
              <a:srgbClr val="FFDE59"/>
            </a:solidFill>
            <a:prstDash val="solid"/>
            <a:round/>
          </a:ln>
        </p:spPr>
      </p:sp>
      <p:sp>
        <p:nvSpPr>
          <p:cNvPr id="5" name="TextBox 5"/>
          <p:cNvSpPr txBox="1"/>
          <p:nvPr/>
        </p:nvSpPr>
        <p:spPr>
          <a:xfrm>
            <a:off x="762806" y="628585"/>
            <a:ext cx="11313011" cy="18478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2. Giới thiệu ID3</a:t>
            </a:r>
          </a:p>
          <a:p>
            <a:pPr algn="l">
              <a:lnSpc>
                <a:spcPts val="7200"/>
              </a:lnSpc>
            </a:pPr>
            <a:endParaRPr lang="en-US" sz="6000" b="1">
              <a:solidFill>
                <a:srgbClr val="405BBC"/>
              </a:solidFill>
              <a:latin typeface="Josefin Sans Bold"/>
              <a:ea typeface="Josefin Sans Bold"/>
              <a:cs typeface="Josefin Sans Bold"/>
              <a:sym typeface="Josefin Sans Bold"/>
            </a:endParaRPr>
          </a:p>
        </p:txBody>
      </p:sp>
      <p:sp>
        <p:nvSpPr>
          <p:cNvPr id="6" name="TextBox 6"/>
          <p:cNvSpPr txBox="1"/>
          <p:nvPr/>
        </p:nvSpPr>
        <p:spPr>
          <a:xfrm>
            <a:off x="762806" y="2196718"/>
            <a:ext cx="6723522"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c. Hàm số Entropy</a:t>
            </a:r>
          </a:p>
        </p:txBody>
      </p:sp>
      <p:grpSp>
        <p:nvGrpSpPr>
          <p:cNvPr id="7" name="Group 7"/>
          <p:cNvGrpSpPr/>
          <p:nvPr/>
        </p:nvGrpSpPr>
        <p:grpSpPr>
          <a:xfrm>
            <a:off x="15201900" y="9258300"/>
            <a:ext cx="3086100" cy="1060196"/>
            <a:chOff x="0" y="0"/>
            <a:chExt cx="812800" cy="279229"/>
          </a:xfrm>
        </p:grpSpPr>
        <p:sp>
          <p:nvSpPr>
            <p:cNvPr id="8" name="Freeform 8"/>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9" name="TextBox 9"/>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CHÂU MY</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9EC"/>
        </a:solidFill>
        <a:effectLst/>
      </p:bgPr>
    </p:bg>
    <p:spTree>
      <p:nvGrpSpPr>
        <p:cNvPr id="1" name=""/>
        <p:cNvGrpSpPr/>
        <p:nvPr/>
      </p:nvGrpSpPr>
      <p:grpSpPr>
        <a:xfrm>
          <a:off x="0" y="0"/>
          <a:ext cx="0" cy="0"/>
          <a:chOff x="0" y="0"/>
          <a:chExt cx="0" cy="0"/>
        </a:xfrm>
      </p:grpSpPr>
      <p:sp>
        <p:nvSpPr>
          <p:cNvPr id="2" name="TextBox 2"/>
          <p:cNvSpPr txBox="1"/>
          <p:nvPr/>
        </p:nvSpPr>
        <p:spPr>
          <a:xfrm>
            <a:off x="762806" y="2794253"/>
            <a:ext cx="13386171" cy="6581574"/>
          </a:xfrm>
          <a:prstGeom prst="rect">
            <a:avLst/>
          </a:prstGeom>
        </p:spPr>
        <p:txBody>
          <a:bodyPr lIns="0" tIns="0" rIns="0" bIns="0" rtlCol="0" anchor="t">
            <a:spAutoFit/>
          </a:bodyPr>
          <a:lstStyle/>
          <a:p>
            <a:pPr algn="just">
              <a:lnSpc>
                <a:spcPts val="4394"/>
              </a:lnSpc>
            </a:pPr>
            <a:r>
              <a:rPr lang="en-US" sz="2349">
                <a:solidFill>
                  <a:srgbClr val="323232"/>
                </a:solidFill>
                <a:latin typeface="Public Sans"/>
                <a:ea typeface="Public Sans"/>
                <a:cs typeface="Public Sans"/>
                <a:sym typeface="Public Sans"/>
              </a:rPr>
              <a:t>Độ lợi thông tin đo lường mức giảm entropy khi phân chia tập dữ liệu theo một thuộc tính cụ thể. </a:t>
            </a:r>
          </a:p>
          <a:p>
            <a:pPr algn="just">
              <a:lnSpc>
                <a:spcPts val="4394"/>
              </a:lnSpc>
            </a:pPr>
            <a:r>
              <a:rPr lang="en-US" sz="2349">
                <a:solidFill>
                  <a:srgbClr val="323232"/>
                </a:solidFill>
                <a:latin typeface="Public Sans"/>
                <a:ea typeface="Public Sans"/>
                <a:cs typeface="Public Sans"/>
                <a:sym typeface="Public Sans"/>
              </a:rPr>
              <a:t>Công thức tính độ lợi thông tin của thuộc tính A đối với tập dữ liệu S là:​</a:t>
            </a:r>
          </a:p>
          <a:p>
            <a:pPr algn="just">
              <a:lnSpc>
                <a:spcPts val="4394"/>
              </a:lnSpc>
            </a:pPr>
            <a:endParaRPr lang="en-US" sz="2349">
              <a:solidFill>
                <a:srgbClr val="323232"/>
              </a:solidFill>
              <a:latin typeface="Public Sans"/>
              <a:ea typeface="Public Sans"/>
              <a:cs typeface="Public Sans"/>
              <a:sym typeface="Public Sans"/>
            </a:endParaRPr>
          </a:p>
          <a:p>
            <a:pPr algn="just">
              <a:lnSpc>
                <a:spcPts val="4394"/>
              </a:lnSpc>
            </a:pPr>
            <a:endParaRPr lang="en-US" sz="2349">
              <a:solidFill>
                <a:srgbClr val="323232"/>
              </a:solidFill>
              <a:latin typeface="Public Sans"/>
              <a:ea typeface="Public Sans"/>
              <a:cs typeface="Public Sans"/>
              <a:sym typeface="Public Sans"/>
            </a:endParaRPr>
          </a:p>
          <a:p>
            <a:pPr algn="just">
              <a:lnSpc>
                <a:spcPts val="4394"/>
              </a:lnSpc>
            </a:pPr>
            <a:r>
              <a:rPr lang="en-US" sz="2349">
                <a:solidFill>
                  <a:srgbClr val="323232"/>
                </a:solidFill>
                <a:latin typeface="Public Sans"/>
                <a:ea typeface="Public Sans"/>
                <a:cs typeface="Public Sans"/>
                <a:sym typeface="Public Sans"/>
              </a:rPr>
              <a:t>Trong đó:</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A là thuộc tính,</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Values(A) là tập giá trị có thể có của A,</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Sv​ là tập con của S khi thuộc tính A có giá trị v,</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∣Sv∣ / ∣S∣ là tỷ lệ của Sv​ trong tổng số mẫu dữ liệu.</a:t>
            </a:r>
          </a:p>
          <a:p>
            <a:pPr algn="just">
              <a:lnSpc>
                <a:spcPts val="4394"/>
              </a:lnSpc>
            </a:pPr>
            <a:r>
              <a:rPr lang="en-US" sz="2349">
                <a:solidFill>
                  <a:srgbClr val="323232"/>
                </a:solidFill>
                <a:latin typeface="Public Sans"/>
                <a:ea typeface="Public Sans"/>
                <a:cs typeface="Public Sans"/>
                <a:sym typeface="Public Sans"/>
              </a:rPr>
              <a:t>Ý nghĩa:</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Nếu IG(A) cao → Thuộc tính A phân chia dữ liệu tốt → Nên chọn làm nút phân nhánh.</a:t>
            </a:r>
          </a:p>
          <a:p>
            <a:pPr marL="507364" lvl="1" indent="-253682" algn="just">
              <a:lnSpc>
                <a:spcPts val="4394"/>
              </a:lnSpc>
              <a:buFont typeface="Arial"/>
              <a:buChar char="•"/>
            </a:pPr>
            <a:r>
              <a:rPr lang="en-US" sz="2349">
                <a:solidFill>
                  <a:srgbClr val="323232"/>
                </a:solidFill>
                <a:latin typeface="Public Sans"/>
                <a:ea typeface="Public Sans"/>
                <a:cs typeface="Public Sans"/>
                <a:sym typeface="Public Sans"/>
              </a:rPr>
              <a:t>Nếu IG(A) thấp → Thuộc tính A không giúp ích nhiều trong phân loại.</a:t>
            </a:r>
          </a:p>
        </p:txBody>
      </p:sp>
      <p:sp>
        <p:nvSpPr>
          <p:cNvPr id="3" name="Freeform 3"/>
          <p:cNvSpPr/>
          <p:nvPr/>
        </p:nvSpPr>
        <p:spPr>
          <a:xfrm>
            <a:off x="1322018" y="4039116"/>
            <a:ext cx="6164310" cy="975286"/>
          </a:xfrm>
          <a:custGeom>
            <a:avLst/>
            <a:gdLst/>
            <a:ahLst/>
            <a:cxnLst/>
            <a:rect l="l" t="t" r="r" b="b"/>
            <a:pathLst>
              <a:path w="6164310" h="975286">
                <a:moveTo>
                  <a:pt x="0" y="0"/>
                </a:moveTo>
                <a:lnTo>
                  <a:pt x="6164311" y="0"/>
                </a:lnTo>
                <a:lnTo>
                  <a:pt x="6164311" y="975287"/>
                </a:lnTo>
                <a:lnTo>
                  <a:pt x="0" y="975287"/>
                </a:lnTo>
                <a:lnTo>
                  <a:pt x="0" y="0"/>
                </a:lnTo>
                <a:close/>
              </a:path>
            </a:pathLst>
          </a:custGeom>
          <a:blipFill>
            <a:blip r:embed="rId2"/>
            <a:stretch>
              <a:fillRect/>
            </a:stretch>
          </a:blipFill>
        </p:spPr>
      </p:sp>
      <p:sp>
        <p:nvSpPr>
          <p:cNvPr id="4" name="Freeform 4"/>
          <p:cNvSpPr/>
          <p:nvPr/>
        </p:nvSpPr>
        <p:spPr>
          <a:xfrm>
            <a:off x="9675130" y="4039116"/>
            <a:ext cx="8046831" cy="3792069"/>
          </a:xfrm>
          <a:custGeom>
            <a:avLst/>
            <a:gdLst/>
            <a:ahLst/>
            <a:cxnLst/>
            <a:rect l="l" t="t" r="r" b="b"/>
            <a:pathLst>
              <a:path w="8046831" h="3792069">
                <a:moveTo>
                  <a:pt x="0" y="0"/>
                </a:moveTo>
                <a:lnTo>
                  <a:pt x="8046831" y="0"/>
                </a:lnTo>
                <a:lnTo>
                  <a:pt x="8046831" y="3792069"/>
                </a:lnTo>
                <a:lnTo>
                  <a:pt x="0" y="3792069"/>
                </a:lnTo>
                <a:lnTo>
                  <a:pt x="0" y="0"/>
                </a:lnTo>
                <a:close/>
              </a:path>
            </a:pathLst>
          </a:custGeom>
          <a:blipFill>
            <a:blip r:embed="rId3"/>
            <a:stretch>
              <a:fillRect/>
            </a:stretch>
          </a:blipFill>
        </p:spPr>
      </p:sp>
      <p:sp>
        <p:nvSpPr>
          <p:cNvPr id="5" name="TextBox 5"/>
          <p:cNvSpPr txBox="1"/>
          <p:nvPr/>
        </p:nvSpPr>
        <p:spPr>
          <a:xfrm>
            <a:off x="762806" y="2196718"/>
            <a:ext cx="7229978" cy="521335"/>
          </a:xfrm>
          <a:prstGeom prst="rect">
            <a:avLst/>
          </a:prstGeom>
        </p:spPr>
        <p:txBody>
          <a:bodyPr lIns="0" tIns="0" rIns="0" bIns="0" rtlCol="0" anchor="t">
            <a:spAutoFit/>
          </a:bodyPr>
          <a:lstStyle/>
          <a:p>
            <a:pPr algn="l">
              <a:lnSpc>
                <a:spcPts val="4160"/>
              </a:lnSpc>
            </a:pPr>
            <a:r>
              <a:rPr lang="en-US" sz="3200" b="1">
                <a:solidFill>
                  <a:srgbClr val="323232"/>
                </a:solidFill>
                <a:latin typeface="Public Sans Bold"/>
                <a:ea typeface="Public Sans Bold"/>
                <a:cs typeface="Public Sans Bold"/>
                <a:sym typeface="Public Sans Bold"/>
              </a:rPr>
              <a:t>d. Độ lợi thông tin (Information Gain)</a:t>
            </a:r>
          </a:p>
        </p:txBody>
      </p:sp>
      <p:sp>
        <p:nvSpPr>
          <p:cNvPr id="6" name="TextBox 6"/>
          <p:cNvSpPr txBox="1"/>
          <p:nvPr/>
        </p:nvSpPr>
        <p:spPr>
          <a:xfrm>
            <a:off x="762806" y="870203"/>
            <a:ext cx="11313011" cy="1847850"/>
          </a:xfrm>
          <a:prstGeom prst="rect">
            <a:avLst/>
          </a:prstGeom>
        </p:spPr>
        <p:txBody>
          <a:bodyPr lIns="0" tIns="0" rIns="0" bIns="0" rtlCol="0" anchor="t">
            <a:spAutoFit/>
          </a:bodyPr>
          <a:lstStyle/>
          <a:p>
            <a:pPr algn="l">
              <a:lnSpc>
                <a:spcPts val="7200"/>
              </a:lnSpc>
            </a:pPr>
            <a:r>
              <a:rPr lang="en-US" sz="6000" b="1">
                <a:solidFill>
                  <a:srgbClr val="405BBC"/>
                </a:solidFill>
                <a:latin typeface="Josefin Sans Bold"/>
                <a:ea typeface="Josefin Sans Bold"/>
                <a:cs typeface="Josefin Sans Bold"/>
                <a:sym typeface="Josefin Sans Bold"/>
              </a:rPr>
              <a:t>2. Giới thiệu ID3</a:t>
            </a:r>
          </a:p>
          <a:p>
            <a:pPr algn="l">
              <a:lnSpc>
                <a:spcPts val="7200"/>
              </a:lnSpc>
            </a:pPr>
            <a:endParaRPr lang="en-US" sz="6000" b="1">
              <a:solidFill>
                <a:srgbClr val="405BBC"/>
              </a:solidFill>
              <a:latin typeface="Josefin Sans Bold"/>
              <a:ea typeface="Josefin Sans Bold"/>
              <a:cs typeface="Josefin Sans Bold"/>
              <a:sym typeface="Josefin Sans Bold"/>
            </a:endParaRPr>
          </a:p>
        </p:txBody>
      </p:sp>
      <p:grpSp>
        <p:nvGrpSpPr>
          <p:cNvPr id="7" name="Group 7"/>
          <p:cNvGrpSpPr/>
          <p:nvPr/>
        </p:nvGrpSpPr>
        <p:grpSpPr>
          <a:xfrm>
            <a:off x="15201900" y="9258300"/>
            <a:ext cx="3086100" cy="1060196"/>
            <a:chOff x="0" y="0"/>
            <a:chExt cx="812800" cy="279229"/>
          </a:xfrm>
        </p:grpSpPr>
        <p:sp>
          <p:nvSpPr>
            <p:cNvPr id="8" name="Freeform 8"/>
            <p:cNvSpPr/>
            <p:nvPr/>
          </p:nvSpPr>
          <p:spPr>
            <a:xfrm>
              <a:off x="0" y="0"/>
              <a:ext cx="812800" cy="279229"/>
            </a:xfrm>
            <a:custGeom>
              <a:avLst/>
              <a:gdLst/>
              <a:ahLst/>
              <a:cxnLst/>
              <a:rect l="l" t="t" r="r" b="b"/>
              <a:pathLst>
                <a:path w="812800" h="279229">
                  <a:moveTo>
                    <a:pt x="127941" y="0"/>
                  </a:moveTo>
                  <a:lnTo>
                    <a:pt x="684859" y="0"/>
                  </a:lnTo>
                  <a:cubicBezTo>
                    <a:pt x="718791" y="0"/>
                    <a:pt x="751333" y="13479"/>
                    <a:pt x="775327" y="37473"/>
                  </a:cubicBezTo>
                  <a:cubicBezTo>
                    <a:pt x="799321" y="61467"/>
                    <a:pt x="812800" y="94009"/>
                    <a:pt x="812800" y="127941"/>
                  </a:cubicBezTo>
                  <a:lnTo>
                    <a:pt x="812800" y="151288"/>
                  </a:lnTo>
                  <a:cubicBezTo>
                    <a:pt x="812800" y="185220"/>
                    <a:pt x="799321" y="217762"/>
                    <a:pt x="775327" y="241756"/>
                  </a:cubicBezTo>
                  <a:cubicBezTo>
                    <a:pt x="751333" y="265749"/>
                    <a:pt x="718791" y="279229"/>
                    <a:pt x="684859" y="279229"/>
                  </a:cubicBezTo>
                  <a:lnTo>
                    <a:pt x="127941" y="279229"/>
                  </a:lnTo>
                  <a:cubicBezTo>
                    <a:pt x="94009" y="279229"/>
                    <a:pt x="61467" y="265749"/>
                    <a:pt x="37473" y="241756"/>
                  </a:cubicBezTo>
                  <a:cubicBezTo>
                    <a:pt x="13479" y="217762"/>
                    <a:pt x="0" y="185220"/>
                    <a:pt x="0" y="151288"/>
                  </a:cubicBezTo>
                  <a:lnTo>
                    <a:pt x="0" y="127941"/>
                  </a:lnTo>
                  <a:cubicBezTo>
                    <a:pt x="0" y="94009"/>
                    <a:pt x="13479" y="61467"/>
                    <a:pt x="37473" y="37473"/>
                  </a:cubicBezTo>
                  <a:cubicBezTo>
                    <a:pt x="61467" y="13479"/>
                    <a:pt x="94009" y="0"/>
                    <a:pt x="127941" y="0"/>
                  </a:cubicBezTo>
                  <a:close/>
                </a:path>
              </a:pathLst>
            </a:custGeom>
            <a:solidFill>
              <a:srgbClr val="F88545"/>
            </a:solidFill>
          </p:spPr>
        </p:sp>
        <p:sp>
          <p:nvSpPr>
            <p:cNvPr id="9" name="TextBox 9"/>
            <p:cNvSpPr txBox="1"/>
            <p:nvPr/>
          </p:nvSpPr>
          <p:spPr>
            <a:xfrm>
              <a:off x="0" y="-57150"/>
              <a:ext cx="812800" cy="336379"/>
            </a:xfrm>
            <a:prstGeom prst="rect">
              <a:avLst/>
            </a:prstGeom>
          </p:spPr>
          <p:txBody>
            <a:bodyPr lIns="50800" tIns="50800" rIns="50800" bIns="50800" rtlCol="0" anchor="ctr"/>
            <a:lstStyle/>
            <a:p>
              <a:pPr algn="ctr">
                <a:lnSpc>
                  <a:spcPts val="3779"/>
                </a:lnSpc>
              </a:pPr>
              <a:r>
                <a:rPr lang="en-US" sz="2699" b="1">
                  <a:solidFill>
                    <a:srgbClr val="000000"/>
                  </a:solidFill>
                  <a:latin typeface="Public Sans Bold"/>
                  <a:ea typeface="Public Sans Bold"/>
                  <a:cs typeface="Public Sans Bold"/>
                  <a:sym typeface="Public Sans Bold"/>
                </a:rPr>
                <a:t>CHÂU MY</a:t>
              </a:r>
            </a:p>
          </p:txBody>
        </p:sp>
      </p:gr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3659</Words>
  <Application>Microsoft Office PowerPoint</Application>
  <PresentationFormat>Custom</PresentationFormat>
  <Paragraphs>370</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Josefin Sans Bold</vt:lpstr>
      <vt:lpstr>Arial</vt:lpstr>
      <vt:lpstr>Canva Sans Bold</vt:lpstr>
      <vt:lpstr>Public Sans Bold</vt:lpstr>
      <vt:lpstr>Calibri</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Group-4-48K21.2</dc:title>
  <cp:lastModifiedBy>Nguyễn Đỗ Xuân Nam</cp:lastModifiedBy>
  <cp:revision>2</cp:revision>
  <dcterms:created xsi:type="dcterms:W3CDTF">2006-08-16T00:00:00Z</dcterms:created>
  <dcterms:modified xsi:type="dcterms:W3CDTF">2025-05-03T08:03:21Z</dcterms:modified>
  <dc:identifier>DAGmMV1tGxU</dc:identifier>
</cp:coreProperties>
</file>